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Play"/>
      <p:regular r:id="rId40"/>
      <p:bold r:id="rId41"/>
    </p:embeddedFon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jqESlzxXMF4SRg0/YiCY8+ROnQ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7608DD-8528-4A33-B0D8-6E264DFF036D}">
  <a:tblStyle styleId="{3C7608DD-8528-4A33-B0D8-6E264DFF036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lay-regular.fntdata"/><Relationship Id="rId20" Type="http://schemas.openxmlformats.org/officeDocument/2006/relationships/slide" Target="slides/slide14.xml"/><Relationship Id="rId42" Type="http://schemas.openxmlformats.org/officeDocument/2006/relationships/font" Target="fonts/Roboto-regular.fntdata"/><Relationship Id="rId41" Type="http://schemas.openxmlformats.org/officeDocument/2006/relationships/font" Target="fonts/Play-bold.fntdata"/><Relationship Id="rId22" Type="http://schemas.openxmlformats.org/officeDocument/2006/relationships/slide" Target="slides/slide16.xml"/><Relationship Id="rId44" Type="http://schemas.openxmlformats.org/officeDocument/2006/relationships/font" Target="fonts/Roboto-italic.fntdata"/><Relationship Id="rId21" Type="http://schemas.openxmlformats.org/officeDocument/2006/relationships/slide" Target="slides/slide15.xml"/><Relationship Id="rId43" Type="http://schemas.openxmlformats.org/officeDocument/2006/relationships/font" Target="fonts/Roboto-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Optimal installation height: between 0.9m – 1.8m</a:t>
            </a:r>
            <a:endParaRPr/>
          </a:p>
          <a:p>
            <a:pPr indent="0" lvl="0" marL="0" rtl="0" algn="l">
              <a:spcBef>
                <a:spcPts val="0"/>
              </a:spcBef>
              <a:spcAft>
                <a:spcPts val="0"/>
              </a:spcAft>
              <a:buNone/>
            </a:pPr>
            <a:r>
              <a:rPr lang="en-GB"/>
              <a:t>Optimal sensing area: 250m2. Depending on area configuration, more sensors may be needed.</a:t>
            </a:r>
            <a:endParaRPr/>
          </a:p>
          <a:p>
            <a:pPr indent="0" lvl="0" marL="0" rtl="0" algn="l">
              <a:spcBef>
                <a:spcPts val="0"/>
              </a:spcBef>
              <a:spcAft>
                <a:spcPts val="0"/>
              </a:spcAft>
              <a:buNone/>
            </a:pPr>
            <a:r>
              <a:rPr lang="en-GB"/>
              <a:t>Installation: Aeris can be wall mounted or desk mounted</a:t>
            </a:r>
            <a:endParaRPr/>
          </a:p>
          <a:p>
            <a:pPr indent="0" lvl="0" marL="0" rtl="0" algn="l">
              <a:spcBef>
                <a:spcPts val="0"/>
              </a:spcBef>
              <a:spcAft>
                <a:spcPts val="0"/>
              </a:spcAft>
              <a:buNone/>
            </a:pPr>
            <a:r>
              <a:rPr lang="en-GB"/>
              <a:t>What is required? Wi-Fi internet access and power socket for 5V usb adapter</a:t>
            </a:r>
            <a:endParaRPr/>
          </a:p>
          <a:p>
            <a:pPr indent="0" lvl="0" marL="0" rtl="0" algn="l">
              <a:spcBef>
                <a:spcPts val="0"/>
              </a:spcBef>
              <a:spcAft>
                <a:spcPts val="0"/>
              </a:spcAft>
              <a:buNone/>
            </a:pPr>
            <a:r>
              <a:rPr lang="en-GB"/>
              <a:t>Can it be run offline? Should a location have limitation on internet access, solution such as hosting a local dashboard server can be offered. Contact us for more info.</a:t>
            </a:r>
            <a:endParaRPr/>
          </a:p>
        </p:txBody>
      </p:sp>
      <p:sp>
        <p:nvSpPr>
          <p:cNvPr id="425" name="Google Shape;42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05" name="Google Shape;10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5"/>
          <p:cNvSpPr/>
          <p:nvPr>
            <p:ph idx="2" type="pic"/>
          </p:nvPr>
        </p:nvSpPr>
        <p:spPr>
          <a:xfrm>
            <a:off x="5183188" y="987425"/>
            <a:ext cx="6172200" cy="4873625"/>
          </a:xfrm>
          <a:prstGeom prst="rect">
            <a:avLst/>
          </a:prstGeom>
          <a:noFill/>
          <a:ln>
            <a:noFill/>
          </a:ln>
        </p:spPr>
      </p:sp>
      <p:sp>
        <p:nvSpPr>
          <p:cNvPr id="143" name="Google Shape;143;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p:nvPr>
            <p:ph idx="2" type="pic"/>
          </p:nvPr>
        </p:nvSpPr>
        <p:spPr>
          <a:xfrm>
            <a:off x="5183188" y="987425"/>
            <a:ext cx="6172200" cy="4873625"/>
          </a:xfrm>
          <a:prstGeom prst="rect">
            <a:avLst/>
          </a:prstGeom>
          <a:noFill/>
          <a:ln>
            <a:noFill/>
          </a:ln>
        </p:spPr>
      </p:sp>
      <p:sp>
        <p:nvSpPr>
          <p:cNvPr id="68" name="Google Shape;6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757575"/>
                </a:solidFill>
                <a:latin typeface="Arial"/>
                <a:ea typeface="Arial"/>
                <a:cs typeface="Arial"/>
                <a:sym typeface="Arial"/>
              </a:defRPr>
            </a:lvl1pPr>
            <a:lvl2pPr indent="0" lvl="1" marL="0" marR="0" rtl="0" algn="r">
              <a:spcBef>
                <a:spcPts val="0"/>
              </a:spcBef>
              <a:buNone/>
              <a:defRPr sz="1200">
                <a:solidFill>
                  <a:srgbClr val="757575"/>
                </a:solidFill>
                <a:latin typeface="Arial"/>
                <a:ea typeface="Arial"/>
                <a:cs typeface="Arial"/>
                <a:sym typeface="Arial"/>
              </a:defRPr>
            </a:lvl2pPr>
            <a:lvl3pPr indent="0" lvl="2" marL="0" marR="0" rtl="0" algn="r">
              <a:spcBef>
                <a:spcPts val="0"/>
              </a:spcBef>
              <a:buNone/>
              <a:defRPr sz="1200">
                <a:solidFill>
                  <a:srgbClr val="757575"/>
                </a:solidFill>
                <a:latin typeface="Arial"/>
                <a:ea typeface="Arial"/>
                <a:cs typeface="Arial"/>
                <a:sym typeface="Arial"/>
              </a:defRPr>
            </a:lvl3pPr>
            <a:lvl4pPr indent="0" lvl="3" marL="0" marR="0" rtl="0" algn="r">
              <a:spcBef>
                <a:spcPts val="0"/>
              </a:spcBef>
              <a:buNone/>
              <a:defRPr sz="1200">
                <a:solidFill>
                  <a:srgbClr val="757575"/>
                </a:solidFill>
                <a:latin typeface="Arial"/>
                <a:ea typeface="Arial"/>
                <a:cs typeface="Arial"/>
                <a:sym typeface="Arial"/>
              </a:defRPr>
            </a:lvl4pPr>
            <a:lvl5pPr indent="0" lvl="4" marL="0" marR="0" rtl="0" algn="r">
              <a:spcBef>
                <a:spcPts val="0"/>
              </a:spcBef>
              <a:buNone/>
              <a:defRPr sz="1200">
                <a:solidFill>
                  <a:srgbClr val="757575"/>
                </a:solidFill>
                <a:latin typeface="Arial"/>
                <a:ea typeface="Arial"/>
                <a:cs typeface="Arial"/>
                <a:sym typeface="Arial"/>
              </a:defRPr>
            </a:lvl5pPr>
            <a:lvl6pPr indent="0" lvl="5" marL="0" marR="0" rtl="0" algn="r">
              <a:spcBef>
                <a:spcPts val="0"/>
              </a:spcBef>
              <a:buNone/>
              <a:defRPr sz="1200">
                <a:solidFill>
                  <a:srgbClr val="757575"/>
                </a:solidFill>
                <a:latin typeface="Arial"/>
                <a:ea typeface="Arial"/>
                <a:cs typeface="Arial"/>
                <a:sym typeface="Arial"/>
              </a:defRPr>
            </a:lvl6pPr>
            <a:lvl7pPr indent="0" lvl="6" marL="0" marR="0" rtl="0" algn="r">
              <a:spcBef>
                <a:spcPts val="0"/>
              </a:spcBef>
              <a:buNone/>
              <a:defRPr sz="1200">
                <a:solidFill>
                  <a:srgbClr val="757575"/>
                </a:solidFill>
                <a:latin typeface="Arial"/>
                <a:ea typeface="Arial"/>
                <a:cs typeface="Arial"/>
                <a:sym typeface="Arial"/>
              </a:defRPr>
            </a:lvl7pPr>
            <a:lvl8pPr indent="0" lvl="7" marL="0" marR="0" rtl="0" algn="r">
              <a:spcBef>
                <a:spcPts val="0"/>
              </a:spcBef>
              <a:buNone/>
              <a:defRPr sz="1200">
                <a:solidFill>
                  <a:srgbClr val="757575"/>
                </a:solidFill>
                <a:latin typeface="Arial"/>
                <a:ea typeface="Arial"/>
                <a:cs typeface="Arial"/>
                <a:sym typeface="Arial"/>
              </a:defRPr>
            </a:lvl8pPr>
            <a:lvl9pPr indent="0" lvl="8" marL="0" marR="0" rtl="0" algn="r">
              <a:spcBef>
                <a:spcPts val="0"/>
              </a:spcBef>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aeris.what-if.s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GB"/>
              <a:t>Revolutionizing Indoor Air Quality; Aeris Lite</a:t>
            </a:r>
            <a:endParaRPr/>
          </a:p>
        </p:txBody>
      </p:sp>
      <p:sp>
        <p:nvSpPr>
          <p:cNvPr id="164" name="Google Shape;16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What-If you could transform your living spaces into healthier environments? Discover how advanced technology can make it possible.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10"/>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Play"/>
              <a:buNone/>
            </a:pPr>
            <a:r>
              <a:rPr lang="en-GB" sz="5000"/>
              <a:t>Alerts and notification</a:t>
            </a:r>
            <a:endParaRPr/>
          </a:p>
        </p:txBody>
      </p:sp>
      <p:sp>
        <p:nvSpPr>
          <p:cNvPr id="247" name="Google Shape;247;p10"/>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0"/>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sz="2200"/>
              <a:t>User can set automations to receive observed threshold criteria and receive pop-up notification on mobile phone.</a:t>
            </a:r>
            <a:endParaRPr/>
          </a:p>
          <a:p>
            <a:pPr indent="-228600" lvl="0" marL="228600" rtl="0" algn="l">
              <a:lnSpc>
                <a:spcPct val="90000"/>
              </a:lnSpc>
              <a:spcBef>
                <a:spcPts val="1000"/>
              </a:spcBef>
              <a:spcAft>
                <a:spcPts val="0"/>
              </a:spcAft>
              <a:buClr>
                <a:schemeClr val="dk1"/>
              </a:buClr>
              <a:buSzPts val="2200"/>
              <a:buChar char="•"/>
            </a:pPr>
            <a:r>
              <a:rPr lang="en-GB" sz="2200"/>
              <a:t>Record of notification is also stored and presented on mobile app.</a:t>
            </a:r>
            <a:endParaRPr/>
          </a:p>
          <a:p>
            <a:pPr indent="-88900" lvl="0" marL="228600" rtl="0" algn="l">
              <a:lnSpc>
                <a:spcPct val="90000"/>
              </a:lnSpc>
              <a:spcBef>
                <a:spcPts val="1000"/>
              </a:spcBef>
              <a:spcAft>
                <a:spcPts val="0"/>
              </a:spcAft>
              <a:buClr>
                <a:schemeClr val="dk1"/>
              </a:buClr>
              <a:buSzPts val="2200"/>
              <a:buNone/>
            </a:pPr>
            <a:r>
              <a:t/>
            </a:r>
            <a:endParaRPr sz="2200"/>
          </a:p>
        </p:txBody>
      </p:sp>
      <p:grpSp>
        <p:nvGrpSpPr>
          <p:cNvPr id="249" name="Google Shape;249;p10"/>
          <p:cNvGrpSpPr/>
          <p:nvPr/>
        </p:nvGrpSpPr>
        <p:grpSpPr>
          <a:xfrm>
            <a:off x="7461961" y="640080"/>
            <a:ext cx="2733141" cy="6224171"/>
            <a:chOff x="7461961" y="640080"/>
            <a:chExt cx="2733141" cy="6224171"/>
          </a:xfrm>
        </p:grpSpPr>
        <p:pic>
          <p:nvPicPr>
            <p:cNvPr descr="A black rectangular object with white text&#10;&#10;Description automatically generated" id="250" name="Google Shape;250;p10"/>
            <p:cNvPicPr preferRelativeResize="0"/>
            <p:nvPr/>
          </p:nvPicPr>
          <p:blipFill rotWithShape="1">
            <a:blip r:embed="rId3">
              <a:alphaModFix/>
            </a:blip>
            <a:srcRect b="0" l="0" r="0" t="0"/>
            <a:stretch/>
          </p:blipFill>
          <p:spPr>
            <a:xfrm>
              <a:off x="7461961" y="640080"/>
              <a:ext cx="2733141" cy="5577840"/>
            </a:xfrm>
            <a:prstGeom prst="rect">
              <a:avLst/>
            </a:prstGeom>
            <a:noFill/>
            <a:ln>
              <a:noFill/>
            </a:ln>
          </p:spPr>
        </p:pic>
        <p:sp>
          <p:nvSpPr>
            <p:cNvPr id="251" name="Google Shape;251;p10"/>
            <p:cNvSpPr txBox="1"/>
            <p:nvPr/>
          </p:nvSpPr>
          <p:spPr>
            <a:xfrm>
              <a:off x="7613358" y="6217920"/>
              <a:ext cx="24303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Mobile application:</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Record of notifications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1"/>
          <p:cNvSpPr txBox="1"/>
          <p:nvPr>
            <p:ph type="title"/>
          </p:nvPr>
        </p:nvSpPr>
        <p:spPr>
          <a:xfrm>
            <a:off x="411480" y="991443"/>
            <a:ext cx="4443154" cy="10878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Play"/>
              <a:buNone/>
            </a:pPr>
            <a:r>
              <a:rPr lang="en-GB" sz="3400"/>
              <a:t>Easy-to-read Dashboard</a:t>
            </a:r>
            <a:endParaRPr sz="3400"/>
          </a:p>
        </p:txBody>
      </p:sp>
      <p:sp>
        <p:nvSpPr>
          <p:cNvPr id="257" name="Google Shape;257;p11"/>
          <p:cNvSpPr txBox="1"/>
          <p:nvPr>
            <p:ph idx="1" type="body"/>
          </p:nvPr>
        </p:nvSpPr>
        <p:spPr>
          <a:xfrm>
            <a:off x="411480" y="2684095"/>
            <a:ext cx="4443154" cy="3492868"/>
          </a:xfrm>
          <a:prstGeom prst="rect">
            <a:avLst/>
          </a:prstGeom>
          <a:noFill/>
          <a:ln>
            <a:noFill/>
          </a:ln>
        </p:spPr>
        <p:txBody>
          <a:bodyPr anchorCtr="0" anchor="t" bIns="45700" lIns="91425" spcFirstLastPara="1" rIns="91425" wrap="square" tIns="45700">
            <a:normAutofit fontScale="92500" lnSpcReduction="10000"/>
          </a:bodyPr>
          <a:lstStyle/>
          <a:p>
            <a:pPr indent="-228631" lvl="0" marL="228600" rtl="0" algn="l">
              <a:lnSpc>
                <a:spcPct val="90000"/>
              </a:lnSpc>
              <a:spcBef>
                <a:spcPts val="0"/>
              </a:spcBef>
              <a:spcAft>
                <a:spcPts val="0"/>
              </a:spcAft>
              <a:buClr>
                <a:schemeClr val="dk1"/>
              </a:buClr>
              <a:buSzPct val="100000"/>
              <a:buChar char="•"/>
            </a:pPr>
            <a:r>
              <a:rPr lang="en-GB" sz="1700"/>
              <a:t>Real-Time Monitoring: Visual representation of current air quality parameters including CO2, PM2.5, and other key metrics.</a:t>
            </a:r>
            <a:endParaRPr/>
          </a:p>
          <a:p>
            <a:pPr indent="-228631" lvl="0" marL="228600" rtl="0" algn="l">
              <a:lnSpc>
                <a:spcPct val="90000"/>
              </a:lnSpc>
              <a:spcBef>
                <a:spcPts val="1000"/>
              </a:spcBef>
              <a:spcAft>
                <a:spcPts val="0"/>
              </a:spcAft>
              <a:buClr>
                <a:schemeClr val="dk1"/>
              </a:buClr>
              <a:buSzPct val="100000"/>
              <a:buChar char="•"/>
            </a:pPr>
            <a:r>
              <a:rPr lang="en-GB" sz="1700"/>
              <a:t>Historical Data: Graphical charts showing trends over time, allowing for analysis and prediction of indoor air quality changes.</a:t>
            </a:r>
            <a:endParaRPr/>
          </a:p>
          <a:p>
            <a:pPr indent="-228631" lvl="0" marL="228600" rtl="0" algn="l">
              <a:lnSpc>
                <a:spcPct val="90000"/>
              </a:lnSpc>
              <a:spcBef>
                <a:spcPts val="1000"/>
              </a:spcBef>
              <a:spcAft>
                <a:spcPts val="0"/>
              </a:spcAft>
              <a:buClr>
                <a:schemeClr val="dk1"/>
              </a:buClr>
              <a:buSzPct val="100000"/>
              <a:buChar char="•"/>
            </a:pPr>
            <a:r>
              <a:rPr lang="en-GB" sz="1700"/>
              <a:t>Clear Alerts: Visible alerts on the dashboard for critical thresholds, ensuring immediate action to maintain optimal indoor air quality.</a:t>
            </a:r>
            <a:endParaRPr/>
          </a:p>
          <a:p>
            <a:pPr indent="-228631" lvl="0" marL="228600" rtl="0" algn="l">
              <a:lnSpc>
                <a:spcPct val="90000"/>
              </a:lnSpc>
              <a:spcBef>
                <a:spcPts val="1000"/>
              </a:spcBef>
              <a:spcAft>
                <a:spcPts val="0"/>
              </a:spcAft>
              <a:buClr>
                <a:schemeClr val="dk1"/>
              </a:buClr>
              <a:buSzPct val="100000"/>
              <a:buChar char="•"/>
            </a:pPr>
            <a:r>
              <a:rPr lang="en-GB" sz="1700"/>
              <a:t>Accessible via any internet-connected display device such as Smart TV, Tablet, Mobile Phone.</a:t>
            </a:r>
            <a:endParaRPr/>
          </a:p>
          <a:p>
            <a:pPr indent="-228631" lvl="0" marL="228600" rtl="0" algn="l">
              <a:lnSpc>
                <a:spcPct val="90000"/>
              </a:lnSpc>
              <a:spcBef>
                <a:spcPts val="1000"/>
              </a:spcBef>
              <a:spcAft>
                <a:spcPts val="0"/>
              </a:spcAft>
              <a:buClr>
                <a:schemeClr val="dk1"/>
              </a:buClr>
              <a:buSzPct val="100000"/>
              <a:buChar char="•"/>
            </a:pPr>
            <a:r>
              <a:rPr lang="en-GB" sz="1700"/>
              <a:t>Personalized Layouts Available Upon Request.</a:t>
            </a:r>
            <a:endParaRPr/>
          </a:p>
        </p:txBody>
      </p:sp>
      <p:pic>
        <p:nvPicPr>
          <p:cNvPr id="258" name="Google Shape;258;p11"/>
          <p:cNvPicPr preferRelativeResize="0"/>
          <p:nvPr/>
        </p:nvPicPr>
        <p:blipFill rotWithShape="1">
          <a:blip r:embed="rId3">
            <a:alphaModFix/>
          </a:blip>
          <a:srcRect b="0" l="0" r="0" t="0"/>
          <a:stretch/>
        </p:blipFill>
        <p:spPr>
          <a:xfrm>
            <a:off x="5385816" y="1775116"/>
            <a:ext cx="6440424" cy="3252414"/>
          </a:xfrm>
          <a:prstGeom prst="rect">
            <a:avLst/>
          </a:prstGeom>
          <a:noFill/>
          <a:ln>
            <a:noFill/>
          </a:ln>
        </p:spPr>
      </p:pic>
      <p:sp>
        <p:nvSpPr>
          <p:cNvPr id="259" name="Google Shape;259;p11"/>
          <p:cNvSpPr txBox="1"/>
          <p:nvPr/>
        </p:nvSpPr>
        <p:spPr>
          <a:xfrm>
            <a:off x="7586934" y="5027530"/>
            <a:ext cx="20381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Default dashboard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2"/>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GB" sz="5400"/>
              <a:t>Data export</a:t>
            </a:r>
            <a:endParaRPr/>
          </a:p>
        </p:txBody>
      </p:sp>
      <p:sp>
        <p:nvSpPr>
          <p:cNvPr id="266" name="Google Shape;266;p12"/>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2"/>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lang="en-GB" sz="1700"/>
              <a:t>Aeris Lite also supports robust data export capabilities, allowing users to extract detailed air quality data for further analysis and reporting. Data can be exported in CSV format, making it easy to integrate with third-party applications and systems. This feature is ideal for users who need to maintain compliance with regulatory standards, conduct in-depth environmental studies, or simply keep comprehensive records of their indoor air quality.</a:t>
            </a:r>
            <a:endParaRPr/>
          </a:p>
          <a:p>
            <a:pPr indent="0" lvl="0" marL="0" rtl="0" algn="l">
              <a:lnSpc>
                <a:spcPct val="90000"/>
              </a:lnSpc>
              <a:spcBef>
                <a:spcPts val="1000"/>
              </a:spcBef>
              <a:spcAft>
                <a:spcPts val="0"/>
              </a:spcAft>
              <a:buClr>
                <a:schemeClr val="dk1"/>
              </a:buClr>
              <a:buSzPts val="1700"/>
              <a:buNone/>
            </a:pPr>
            <a:r>
              <a:rPr b="1" lang="en-GB" sz="1700"/>
              <a:t>Benefits of Data Export:</a:t>
            </a:r>
            <a:endParaRPr/>
          </a:p>
          <a:p>
            <a:pPr indent="-228600" lvl="0" marL="228600" rtl="0" algn="l">
              <a:lnSpc>
                <a:spcPct val="90000"/>
              </a:lnSpc>
              <a:spcBef>
                <a:spcPts val="1000"/>
              </a:spcBef>
              <a:spcAft>
                <a:spcPts val="0"/>
              </a:spcAft>
              <a:buClr>
                <a:schemeClr val="dk1"/>
              </a:buClr>
              <a:buSzPts val="1700"/>
              <a:buChar char="•"/>
            </a:pPr>
            <a:r>
              <a:rPr b="1" lang="en-GB" sz="1700"/>
              <a:t>Compliance and Reporting: </a:t>
            </a:r>
            <a:r>
              <a:rPr lang="en-GB" sz="1700"/>
              <a:t>Simplify the process of meeting regulatory requirements by exporting data for official reports.</a:t>
            </a:r>
            <a:endParaRPr/>
          </a:p>
          <a:p>
            <a:pPr indent="-228600" lvl="0" marL="228600" rtl="0" algn="l">
              <a:lnSpc>
                <a:spcPct val="90000"/>
              </a:lnSpc>
              <a:spcBef>
                <a:spcPts val="1000"/>
              </a:spcBef>
              <a:spcAft>
                <a:spcPts val="0"/>
              </a:spcAft>
              <a:buClr>
                <a:schemeClr val="dk1"/>
              </a:buClr>
              <a:buSzPts val="1700"/>
              <a:buChar char="•"/>
            </a:pPr>
            <a:r>
              <a:rPr b="1" lang="en-GB" sz="1700"/>
              <a:t>Advanced Analysis: </a:t>
            </a:r>
            <a:r>
              <a:rPr lang="en-GB" sz="1700"/>
              <a:t>Perform detailed analysis using your preferred tools to gain deeper insights into air quality trends.</a:t>
            </a:r>
            <a:endParaRPr/>
          </a:p>
          <a:p>
            <a:pPr indent="-228600" lvl="0" marL="228600" rtl="0" algn="l">
              <a:lnSpc>
                <a:spcPct val="90000"/>
              </a:lnSpc>
              <a:spcBef>
                <a:spcPts val="1000"/>
              </a:spcBef>
              <a:spcAft>
                <a:spcPts val="0"/>
              </a:spcAft>
              <a:buClr>
                <a:schemeClr val="dk1"/>
              </a:buClr>
              <a:buSzPts val="1700"/>
              <a:buChar char="•"/>
            </a:pPr>
            <a:r>
              <a:rPr b="1" lang="en-GB" sz="1700"/>
              <a:t>Record Keeping: </a:t>
            </a:r>
            <a:r>
              <a:rPr lang="en-GB" sz="1700"/>
              <a:t>Maintain accurate records of air quality data for historical reference and continuous improvement efforts.</a:t>
            </a:r>
            <a:endParaRPr sz="1700"/>
          </a:p>
        </p:txBody>
      </p:sp>
      <p:grpSp>
        <p:nvGrpSpPr>
          <p:cNvPr id="268" name="Google Shape;268;p12"/>
          <p:cNvGrpSpPr/>
          <p:nvPr/>
        </p:nvGrpSpPr>
        <p:grpSpPr>
          <a:xfrm>
            <a:off x="7675658" y="2093976"/>
            <a:ext cx="3941064" cy="4430268"/>
            <a:chOff x="7675658" y="2093976"/>
            <a:chExt cx="3941064" cy="4430268"/>
          </a:xfrm>
        </p:grpSpPr>
        <p:pic>
          <p:nvPicPr>
            <p:cNvPr id="269" name="Google Shape;269;p12"/>
            <p:cNvPicPr preferRelativeResize="0"/>
            <p:nvPr/>
          </p:nvPicPr>
          <p:blipFill rotWithShape="1">
            <a:blip r:embed="rId3">
              <a:alphaModFix/>
            </a:blip>
            <a:srcRect b="-3" l="0" r="6995" t="0"/>
            <a:stretch/>
          </p:blipFill>
          <p:spPr>
            <a:xfrm>
              <a:off x="7675658" y="2093976"/>
              <a:ext cx="3941064" cy="4096512"/>
            </a:xfrm>
            <a:prstGeom prst="rect">
              <a:avLst/>
            </a:prstGeom>
            <a:noFill/>
            <a:ln>
              <a:noFill/>
            </a:ln>
          </p:spPr>
        </p:pic>
        <p:sp>
          <p:nvSpPr>
            <p:cNvPr id="270" name="Google Shape;270;p12"/>
            <p:cNvSpPr txBox="1"/>
            <p:nvPr/>
          </p:nvSpPr>
          <p:spPr>
            <a:xfrm>
              <a:off x="8756234" y="6154912"/>
              <a:ext cx="17799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CSV data export</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13"/>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GB" sz="5400"/>
              <a:t>API integration</a:t>
            </a:r>
            <a:endParaRPr/>
          </a:p>
        </p:txBody>
      </p:sp>
      <p:sp>
        <p:nvSpPr>
          <p:cNvPr id="277" name="Google Shape;277;p13"/>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13"/>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sz="2200"/>
              <a:t>API support for integrations</a:t>
            </a:r>
            <a:endParaRPr/>
          </a:p>
          <a:p>
            <a:pPr indent="-228600" lvl="1" marL="685800" rtl="0" algn="l">
              <a:lnSpc>
                <a:spcPct val="90000"/>
              </a:lnSpc>
              <a:spcBef>
                <a:spcPts val="500"/>
              </a:spcBef>
              <a:spcAft>
                <a:spcPts val="0"/>
              </a:spcAft>
              <a:buClr>
                <a:schemeClr val="dk1"/>
              </a:buClr>
              <a:buSzPts val="1800"/>
              <a:buChar char="•"/>
            </a:pPr>
            <a:r>
              <a:rPr lang="en-GB" sz="1800"/>
              <a:t>BMS,</a:t>
            </a:r>
            <a:endParaRPr/>
          </a:p>
          <a:p>
            <a:pPr indent="-228600" lvl="1" marL="685800" rtl="0" algn="l">
              <a:lnSpc>
                <a:spcPct val="90000"/>
              </a:lnSpc>
              <a:spcBef>
                <a:spcPts val="500"/>
              </a:spcBef>
              <a:spcAft>
                <a:spcPts val="0"/>
              </a:spcAft>
              <a:buClr>
                <a:schemeClr val="dk1"/>
              </a:buClr>
              <a:buSzPts val="1800"/>
              <a:buChar char="•"/>
            </a:pPr>
            <a:r>
              <a:rPr lang="en-GB" sz="1800"/>
              <a:t>Custom dashboard.</a:t>
            </a:r>
            <a:endParaRPr/>
          </a:p>
          <a:p>
            <a:pPr indent="-228600" lvl="1" marL="685800" rtl="0" algn="l">
              <a:lnSpc>
                <a:spcPct val="90000"/>
              </a:lnSpc>
              <a:spcBef>
                <a:spcPts val="500"/>
              </a:spcBef>
              <a:spcAft>
                <a:spcPts val="0"/>
              </a:spcAft>
              <a:buClr>
                <a:schemeClr val="dk1"/>
              </a:buClr>
              <a:buSzPts val="1800"/>
              <a:buChar char="•"/>
            </a:pPr>
            <a:r>
              <a:rPr lang="en-GB" sz="1800"/>
              <a:t>Third-party application</a:t>
            </a:r>
            <a:endParaRPr/>
          </a:p>
          <a:p>
            <a:pPr indent="-228600" lvl="0" marL="228600" rtl="0" algn="l">
              <a:lnSpc>
                <a:spcPct val="90000"/>
              </a:lnSpc>
              <a:spcBef>
                <a:spcPts val="1000"/>
              </a:spcBef>
              <a:spcAft>
                <a:spcPts val="0"/>
              </a:spcAft>
              <a:buClr>
                <a:schemeClr val="dk1"/>
              </a:buClr>
              <a:buSzPts val="2200"/>
              <a:buChar char="•"/>
            </a:pPr>
            <a:r>
              <a:rPr lang="en-GB" sz="2200"/>
              <a:t>MQTT protocol for real-time data communication and integration with IoT platforms.</a:t>
            </a:r>
            <a:endParaRPr sz="2200"/>
          </a:p>
        </p:txBody>
      </p:sp>
      <p:pic>
        <p:nvPicPr>
          <p:cNvPr id="279" name="Google Shape;279;p13"/>
          <p:cNvPicPr preferRelativeResize="0"/>
          <p:nvPr/>
        </p:nvPicPr>
        <p:blipFill rotWithShape="1">
          <a:blip r:embed="rId3">
            <a:alphaModFix/>
          </a:blip>
          <a:srcRect b="0" l="0" r="0" t="0"/>
          <a:stretch/>
        </p:blipFill>
        <p:spPr>
          <a:xfrm>
            <a:off x="4654296" y="1590885"/>
            <a:ext cx="6903720" cy="3676230"/>
          </a:xfrm>
          <a:prstGeom prst="rect">
            <a:avLst/>
          </a:prstGeom>
          <a:noFill/>
          <a:ln>
            <a:noFill/>
          </a:ln>
        </p:spPr>
      </p:pic>
      <p:sp>
        <p:nvSpPr>
          <p:cNvPr id="280" name="Google Shape;280;p13"/>
          <p:cNvSpPr txBox="1"/>
          <p:nvPr/>
        </p:nvSpPr>
        <p:spPr>
          <a:xfrm>
            <a:off x="6828971" y="5267115"/>
            <a:ext cx="2132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Custom Dashboard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Play"/>
              <a:buNone/>
            </a:pPr>
            <a:r>
              <a:rPr lang="en-GB" sz="5000"/>
              <a:t>Zigbee/Thread ready*</a:t>
            </a:r>
            <a:endParaRPr/>
          </a:p>
        </p:txBody>
      </p:sp>
      <p:sp>
        <p:nvSpPr>
          <p:cNvPr id="288" name="Google Shape;288;p1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14"/>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sz="2200"/>
              <a:t>Integrates compatible zigbee/thread devices to enhance standalone control capability</a:t>
            </a:r>
            <a:endParaRPr/>
          </a:p>
          <a:p>
            <a:pPr indent="-228600" lvl="0" marL="228600" rtl="0" algn="l">
              <a:lnSpc>
                <a:spcPct val="90000"/>
              </a:lnSpc>
              <a:spcBef>
                <a:spcPts val="1000"/>
              </a:spcBef>
              <a:spcAft>
                <a:spcPts val="0"/>
              </a:spcAft>
              <a:buClr>
                <a:schemeClr val="dk1"/>
              </a:buClr>
              <a:buSzPts val="2200"/>
              <a:buChar char="•"/>
            </a:pPr>
            <a:r>
              <a:rPr lang="en-GB" sz="2200"/>
              <a:t>Aeris works as a zigbee network coordinator to control devices connected to it enhancing mesh network capability.</a:t>
            </a:r>
            <a:endParaRPr/>
          </a:p>
        </p:txBody>
      </p:sp>
      <p:grpSp>
        <p:nvGrpSpPr>
          <p:cNvPr id="290" name="Google Shape;290;p14"/>
          <p:cNvGrpSpPr/>
          <p:nvPr/>
        </p:nvGrpSpPr>
        <p:grpSpPr>
          <a:xfrm>
            <a:off x="6099048" y="781401"/>
            <a:ext cx="5458968" cy="5451517"/>
            <a:chOff x="6099048" y="781401"/>
            <a:chExt cx="5458968" cy="5451517"/>
          </a:xfrm>
        </p:grpSpPr>
        <p:pic>
          <p:nvPicPr>
            <p:cNvPr descr="ZigBee Mesh Network ver.3.0 (introduction) | EMCU-HomeAutomation.org" id="291" name="Google Shape;291;p14"/>
            <p:cNvPicPr preferRelativeResize="0"/>
            <p:nvPr/>
          </p:nvPicPr>
          <p:blipFill rotWithShape="1">
            <a:blip r:embed="rId3">
              <a:alphaModFix/>
            </a:blip>
            <a:srcRect b="0" l="0" r="0" t="0"/>
            <a:stretch/>
          </p:blipFill>
          <p:spPr>
            <a:xfrm>
              <a:off x="6099048" y="781401"/>
              <a:ext cx="5458968" cy="5295198"/>
            </a:xfrm>
            <a:prstGeom prst="rect">
              <a:avLst/>
            </a:prstGeom>
            <a:noFill/>
            <a:ln>
              <a:noFill/>
            </a:ln>
          </p:spPr>
        </p:pic>
        <p:sp>
          <p:nvSpPr>
            <p:cNvPr id="292" name="Google Shape;292;p14"/>
            <p:cNvSpPr txBox="1"/>
            <p:nvPr/>
          </p:nvSpPr>
          <p:spPr>
            <a:xfrm>
              <a:off x="7552926" y="5863586"/>
              <a:ext cx="25512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Zigbee network diagram</a:t>
              </a:r>
              <a:endParaRPr/>
            </a:p>
          </p:txBody>
        </p:sp>
      </p:grpSp>
      <p:sp>
        <p:nvSpPr>
          <p:cNvPr id="293" name="Google Shape;293;p14"/>
          <p:cNvSpPr txBox="1"/>
          <p:nvPr/>
        </p:nvSpPr>
        <p:spPr>
          <a:xfrm>
            <a:off x="630936" y="6313714"/>
            <a:ext cx="33903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*Applicable to Model Aeris+ only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15"/>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GB" sz="5400"/>
              <a:t>Future proofing</a:t>
            </a:r>
            <a:endParaRPr/>
          </a:p>
        </p:txBody>
      </p:sp>
      <p:sp>
        <p:nvSpPr>
          <p:cNvPr id="300" name="Google Shape;300;p15"/>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15"/>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GB" sz="1700"/>
              <a:t>Aeris Lite features an expansion slot designed for add-on modules, facilitating the seamless integration of new sensors such as gas detectors, motion detectors and additional compliance functionalities. This capability not only enhances the current capabilities of Aeris Lite but also ensures readiness for future upgrades tailored to specific operational needs and regulatory requirements.</a:t>
            </a:r>
            <a:endParaRPr sz="1700"/>
          </a:p>
        </p:txBody>
      </p:sp>
      <p:grpSp>
        <p:nvGrpSpPr>
          <p:cNvPr id="302" name="Google Shape;302;p15"/>
          <p:cNvGrpSpPr/>
          <p:nvPr/>
        </p:nvGrpSpPr>
        <p:grpSpPr>
          <a:xfrm>
            <a:off x="5311702" y="10"/>
            <a:ext cx="6878775" cy="6857990"/>
            <a:chOff x="5311702" y="10"/>
            <a:chExt cx="6878775" cy="6857990"/>
          </a:xfrm>
        </p:grpSpPr>
        <p:pic>
          <p:nvPicPr>
            <p:cNvPr descr="A black rectangular box with blue light&#10;&#10;Description automatically generated" id="303" name="Google Shape;303;p15"/>
            <p:cNvPicPr preferRelativeResize="0"/>
            <p:nvPr/>
          </p:nvPicPr>
          <p:blipFill rotWithShape="1">
            <a:blip r:embed="rId3">
              <a:alphaModFix/>
            </a:blip>
            <a:srcRect b="0" l="0" r="0" t="302"/>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304" name="Google Shape;304;p15"/>
            <p:cNvSpPr txBox="1"/>
            <p:nvPr/>
          </p:nvSpPr>
          <p:spPr>
            <a:xfrm>
              <a:off x="8201675" y="5824235"/>
              <a:ext cx="10988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Aeris Lite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Current available add-on</a:t>
            </a:r>
            <a:endParaRPr/>
          </a:p>
        </p:txBody>
      </p:sp>
      <p:sp>
        <p:nvSpPr>
          <p:cNvPr id="310" name="Google Shape;310;p16"/>
          <p:cNvSpPr txBox="1"/>
          <p:nvPr>
            <p:ph idx="1" type="body"/>
          </p:nvPr>
        </p:nvSpPr>
        <p:spPr>
          <a:xfrm>
            <a:off x="838200" y="1825625"/>
            <a:ext cx="10515600" cy="4810845"/>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a:latin typeface="Arial"/>
                <a:ea typeface="Arial"/>
                <a:cs typeface="Arial"/>
                <a:sym typeface="Arial"/>
              </a:rPr>
              <a:t>Combined photoionization detector (PID) TVOC sensor, screen and battery add-on for SS554 compliance.</a:t>
            </a:r>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PID TVOC sensor 10.6eV, 0-20ppm range, 2ppb resolution, </a:t>
            </a:r>
            <a:r>
              <a:rPr lang="en-GB" sz="2200">
                <a:solidFill>
                  <a:srgbClr val="040C28"/>
                </a:solidFill>
              </a:rPr>
              <a:t>±</a:t>
            </a:r>
            <a:r>
              <a:rPr lang="en-GB">
                <a:latin typeface="Arial"/>
                <a:ea typeface="Arial"/>
                <a:cs typeface="Arial"/>
                <a:sym typeface="Arial"/>
              </a:rPr>
              <a:t>5% accuracy.</a:t>
            </a:r>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Li-Ion battery with embedded battery management system with up to 8hours run time.</a:t>
            </a:r>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Full coloured LCD 1.8” Screen add-on</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Combined screen and battery add-on for on-the-go monitoring.</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Li-Ion battery with embedded battery management system with up to 8hours run time. </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Full coloured LCD 1.8” Screen add-on</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Carbon monoxide gas sensor add-on</a:t>
            </a:r>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Electrochemical CO sensor, 0-500ppm range, 0.1ppm resolution, </a:t>
            </a:r>
            <a:r>
              <a:rPr lang="en-GB">
                <a:solidFill>
                  <a:srgbClr val="040C28"/>
                </a:solidFill>
                <a:latin typeface="Arial"/>
                <a:ea typeface="Arial"/>
                <a:cs typeface="Arial"/>
                <a:sym typeface="Arial"/>
              </a:rPr>
              <a:t>±</a:t>
            </a:r>
            <a:r>
              <a:rPr lang="en-GB">
                <a:latin typeface="Arial"/>
                <a:ea typeface="Arial"/>
                <a:cs typeface="Arial"/>
                <a:sym typeface="Arial"/>
              </a:rPr>
              <a:t>25% accuracy</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Ozone gas sensor add-on</a:t>
            </a:r>
            <a:endParaRPr/>
          </a:p>
          <a:p>
            <a:pPr indent="-228600" lvl="1" marL="685800" rtl="0" algn="l">
              <a:lnSpc>
                <a:spcPct val="90000"/>
              </a:lnSpc>
              <a:spcBef>
                <a:spcPts val="500"/>
              </a:spcBef>
              <a:spcAft>
                <a:spcPts val="0"/>
              </a:spcAft>
              <a:buClr>
                <a:schemeClr val="dk1"/>
              </a:buClr>
              <a:buSzPct val="100000"/>
              <a:buChar char="•"/>
            </a:pPr>
            <a:r>
              <a:rPr lang="en-GB">
                <a:latin typeface="Arial"/>
                <a:ea typeface="Arial"/>
                <a:cs typeface="Arial"/>
                <a:sym typeface="Arial"/>
              </a:rPr>
              <a:t>Electrochemical O3 sensor, 0-10ppm range, 0.01ppm resolution, </a:t>
            </a:r>
            <a:r>
              <a:rPr lang="en-GB">
                <a:solidFill>
                  <a:srgbClr val="040C28"/>
                </a:solidFill>
                <a:latin typeface="Arial"/>
                <a:ea typeface="Arial"/>
                <a:cs typeface="Arial"/>
                <a:sym typeface="Arial"/>
              </a:rPr>
              <a:t>±</a:t>
            </a:r>
            <a:r>
              <a:rPr lang="en-GB">
                <a:latin typeface="Arial"/>
                <a:ea typeface="Arial"/>
                <a:cs typeface="Arial"/>
                <a:sym typeface="Arial"/>
              </a:rPr>
              <a:t>25% accuracy</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Upcoming add-on</a:t>
            </a:r>
            <a:endParaRPr/>
          </a:p>
        </p:txBody>
      </p:sp>
      <p:sp>
        <p:nvSpPr>
          <p:cNvPr id="317" name="Google Shape;3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mmWave Human Presence sensor add-on</a:t>
            </a:r>
            <a:endParaRPr/>
          </a:p>
          <a:p>
            <a:pPr indent="-228600" lvl="1" marL="685800" rtl="0" algn="l">
              <a:lnSpc>
                <a:spcPct val="90000"/>
              </a:lnSpc>
              <a:spcBef>
                <a:spcPts val="500"/>
              </a:spcBef>
              <a:spcAft>
                <a:spcPts val="0"/>
              </a:spcAft>
              <a:buClr>
                <a:schemeClr val="dk1"/>
              </a:buClr>
              <a:buSzPts val="2400"/>
              <a:buFont typeface="Courier New"/>
              <a:buChar char="o"/>
            </a:pPr>
            <a:r>
              <a:rPr lang="en-GB"/>
              <a:t>24GHz frequency</a:t>
            </a:r>
            <a:endParaRPr/>
          </a:p>
          <a:p>
            <a:pPr indent="-228600" lvl="1" marL="685800" rtl="0" algn="l">
              <a:lnSpc>
                <a:spcPct val="90000"/>
              </a:lnSpc>
              <a:spcBef>
                <a:spcPts val="500"/>
              </a:spcBef>
              <a:spcAft>
                <a:spcPts val="0"/>
              </a:spcAft>
              <a:buClr>
                <a:schemeClr val="dk1"/>
              </a:buClr>
              <a:buSzPts val="2400"/>
              <a:buFont typeface="Courier New"/>
              <a:buChar char="o"/>
            </a:pPr>
            <a:r>
              <a:rPr lang="en-GB"/>
              <a:t>7 metres range</a:t>
            </a:r>
            <a:endParaRPr/>
          </a:p>
          <a:p>
            <a:pPr indent="-228600" lvl="1" marL="685800" rtl="0" algn="l">
              <a:lnSpc>
                <a:spcPct val="90000"/>
              </a:lnSpc>
              <a:spcBef>
                <a:spcPts val="500"/>
              </a:spcBef>
              <a:spcAft>
                <a:spcPts val="0"/>
              </a:spcAft>
              <a:buClr>
                <a:schemeClr val="dk1"/>
              </a:buClr>
              <a:buSzPts val="2400"/>
              <a:buFont typeface="Courier New"/>
              <a:buChar char="o"/>
            </a:pPr>
            <a:r>
              <a:rPr lang="en-GB"/>
              <a:t>Multiple zone detection</a:t>
            </a:r>
            <a:endParaRPr/>
          </a:p>
          <a:p>
            <a:pPr indent="-228600" lvl="0" marL="228600" rtl="0" algn="l">
              <a:lnSpc>
                <a:spcPct val="90000"/>
              </a:lnSpc>
              <a:spcBef>
                <a:spcPts val="1000"/>
              </a:spcBef>
              <a:spcAft>
                <a:spcPts val="0"/>
              </a:spcAft>
              <a:buClr>
                <a:schemeClr val="dk1"/>
              </a:buClr>
              <a:buSzPts val="2800"/>
              <a:buChar char="•"/>
            </a:pPr>
            <a:r>
              <a:rPr lang="en-GB"/>
              <a:t>Speaker add-on</a:t>
            </a:r>
            <a:endParaRPr/>
          </a:p>
          <a:p>
            <a:pPr indent="-228600" lvl="1" marL="685800" rtl="0" algn="l">
              <a:lnSpc>
                <a:spcPct val="90000"/>
              </a:lnSpc>
              <a:spcBef>
                <a:spcPts val="500"/>
              </a:spcBef>
              <a:spcAft>
                <a:spcPts val="0"/>
              </a:spcAft>
              <a:buClr>
                <a:schemeClr val="dk1"/>
              </a:buClr>
              <a:buSzPts val="2400"/>
              <a:buFont typeface="Courier New"/>
              <a:buChar char="o"/>
            </a:pPr>
            <a:r>
              <a:rPr lang="en-GB"/>
              <a:t>Custom announcement capability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8"/>
          <p:cNvSpPr txBox="1"/>
          <p:nvPr>
            <p:ph type="title"/>
          </p:nvPr>
        </p:nvSpPr>
        <p:spPr>
          <a:xfrm>
            <a:off x="6094105" y="802955"/>
            <a:ext cx="497797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Play"/>
              <a:buNone/>
            </a:pPr>
            <a:r>
              <a:rPr lang="en-GB" sz="3600">
                <a:solidFill>
                  <a:schemeClr val="dk2"/>
                </a:solidFill>
              </a:rPr>
              <a:t>Global standards and framework</a:t>
            </a:r>
            <a:endParaRPr/>
          </a:p>
        </p:txBody>
      </p:sp>
      <p:pic>
        <p:nvPicPr>
          <p:cNvPr descr="Checkmark" id="324" name="Google Shape;324;p18"/>
          <p:cNvPicPr preferRelativeResize="0"/>
          <p:nvPr/>
        </p:nvPicPr>
        <p:blipFill rotWithShape="1">
          <a:blip r:embed="rId3">
            <a:alphaModFix/>
          </a:blip>
          <a:srcRect b="0" l="0" r="0" t="0"/>
          <a:stretch/>
        </p:blipFill>
        <p:spPr>
          <a:xfrm>
            <a:off x="686951" y="1793846"/>
            <a:ext cx="3620021" cy="3620021"/>
          </a:xfrm>
          <a:prstGeom prst="rect">
            <a:avLst/>
          </a:prstGeom>
          <a:noFill/>
          <a:ln>
            <a:noFill/>
          </a:ln>
        </p:spPr>
      </p:pic>
      <p:sp>
        <p:nvSpPr>
          <p:cNvPr id="325" name="Google Shape;325;p18"/>
          <p:cNvSpPr txBox="1"/>
          <p:nvPr>
            <p:ph idx="1" type="body"/>
          </p:nvPr>
        </p:nvSpPr>
        <p:spPr>
          <a:xfrm>
            <a:off x="6090574" y="2421682"/>
            <a:ext cx="4977578" cy="3639289"/>
          </a:xfrm>
          <a:prstGeom prst="rect">
            <a:avLst/>
          </a:prstGeom>
          <a:noFill/>
          <a:ln>
            <a:noFill/>
          </a:ln>
        </p:spPr>
        <p:txBody>
          <a:bodyPr anchorCtr="0" anchor="ctr"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2"/>
              </a:buClr>
              <a:buSzPct val="100000"/>
              <a:buChar char="•"/>
            </a:pPr>
            <a:r>
              <a:rPr lang="en-GB" sz="1800">
                <a:solidFill>
                  <a:schemeClr val="dk2"/>
                </a:solidFill>
              </a:rPr>
              <a:t>Compliant with SS554 (Singapore Standard for Indoor Air Quality)</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Compliant with indoor air quality audit sensor technology requirement for CO2, PM2.5, CH2O, Relative humidity, Temperature, TVOC*</a:t>
            </a:r>
            <a:endParaRPr/>
          </a:p>
          <a:p>
            <a:pPr indent="-228600" lvl="0" marL="228600" rtl="0" algn="l">
              <a:lnSpc>
                <a:spcPct val="90000"/>
              </a:lnSpc>
              <a:spcBef>
                <a:spcPts val="1000"/>
              </a:spcBef>
              <a:spcAft>
                <a:spcPts val="0"/>
              </a:spcAft>
              <a:buClr>
                <a:schemeClr val="dk2"/>
              </a:buClr>
              <a:buSzPct val="100000"/>
              <a:buChar char="•"/>
            </a:pPr>
            <a:r>
              <a:rPr lang="en-GB" sz="1800">
                <a:solidFill>
                  <a:schemeClr val="dk2"/>
                </a:solidFill>
              </a:rPr>
              <a:t>Compliant with WELL building standards requirement.</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Monitors temperature, humidity, PM2.5, PM10, Formaldehyde, carbon dioxide</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A01 Air Quality</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A03 Ventilation Design</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A06 Enhanced Ventilation Design</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A08 Air Quality Monitoring and Awareness</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A13 Air filtration</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T01 Thermal performance</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T06 Thermal Comfort Monitoring</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T07 Humidity Control</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Aeris Lite can help compliance with preconditions A01, A03, and T01 and  get up to 13 points for projects in A05, A06, A08, T06 and T07	</a:t>
            </a:r>
            <a:endParaRPr/>
          </a:p>
          <a:p>
            <a:pPr indent="-228600" lvl="0" marL="228600" rtl="0" algn="l">
              <a:lnSpc>
                <a:spcPct val="90000"/>
              </a:lnSpc>
              <a:spcBef>
                <a:spcPts val="1000"/>
              </a:spcBef>
              <a:spcAft>
                <a:spcPts val="0"/>
              </a:spcAft>
              <a:buClr>
                <a:schemeClr val="dk2"/>
              </a:buClr>
              <a:buSzPct val="100000"/>
              <a:buChar char="•"/>
            </a:pPr>
            <a:r>
              <a:rPr lang="en-GB" sz="1800">
                <a:solidFill>
                  <a:schemeClr val="dk2"/>
                </a:solidFill>
              </a:rPr>
              <a:t>Compliant with Leeds certification requirements.</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Monitors CO2, TVOC, PM2.5</a:t>
            </a:r>
            <a:endParaRPr/>
          </a:p>
          <a:p>
            <a:pPr indent="-228600" lvl="1" marL="685800" rtl="0" algn="l">
              <a:lnSpc>
                <a:spcPct val="90000"/>
              </a:lnSpc>
              <a:spcBef>
                <a:spcPts val="500"/>
              </a:spcBef>
              <a:spcAft>
                <a:spcPts val="0"/>
              </a:spcAft>
              <a:buClr>
                <a:schemeClr val="dk2"/>
              </a:buClr>
              <a:buSzPct val="100000"/>
              <a:buChar char="•"/>
            </a:pPr>
            <a:r>
              <a:rPr lang="en-GB" sz="1400">
                <a:solidFill>
                  <a:schemeClr val="dk2"/>
                </a:solidFill>
              </a:rPr>
              <a:t>Get up to 10 points with continuous monitoring</a:t>
            </a:r>
            <a:endParaRPr sz="1800">
              <a:solidFill>
                <a:schemeClr val="dk2"/>
              </a:solidFill>
            </a:endParaRPr>
          </a:p>
          <a:p>
            <a:pPr indent="0" lvl="0" marL="0" rtl="0" algn="l">
              <a:lnSpc>
                <a:spcPct val="90000"/>
              </a:lnSpc>
              <a:spcBef>
                <a:spcPts val="1000"/>
              </a:spcBef>
              <a:spcAft>
                <a:spcPts val="0"/>
              </a:spcAft>
              <a:buClr>
                <a:schemeClr val="dk2"/>
              </a:buClr>
              <a:buSzPct val="100000"/>
              <a:buNone/>
            </a:pPr>
            <a:r>
              <a:rPr lang="en-GB" sz="1300">
                <a:solidFill>
                  <a:schemeClr val="dk2"/>
                </a:solidFill>
              </a:rPr>
              <a:t>*With Optional PID TVOC sensor</a:t>
            </a:r>
            <a:endParaRPr sz="13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9"/>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Play"/>
              <a:buNone/>
            </a:pPr>
            <a:r>
              <a:rPr lang="en-GB" sz="3800"/>
              <a:t>Cybersecurity and Certification</a:t>
            </a:r>
            <a:endParaRPr/>
          </a:p>
        </p:txBody>
      </p:sp>
      <p:sp>
        <p:nvSpPr>
          <p:cNvPr id="331" name="Google Shape;331;p19"/>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sz="2200"/>
              <a:t>Certified under Singapore's Cybersecurity Labelling Scheme.</a:t>
            </a:r>
            <a:endParaRPr/>
          </a:p>
          <a:p>
            <a:pPr indent="-228600" lvl="0" marL="228600" rtl="0" algn="l">
              <a:lnSpc>
                <a:spcPct val="90000"/>
              </a:lnSpc>
              <a:spcBef>
                <a:spcPts val="1000"/>
              </a:spcBef>
              <a:spcAft>
                <a:spcPts val="0"/>
              </a:spcAft>
              <a:buClr>
                <a:schemeClr val="dk1"/>
              </a:buClr>
              <a:buSzPts val="2200"/>
              <a:buChar char="•"/>
            </a:pPr>
            <a:r>
              <a:rPr lang="en-GB" sz="2200"/>
              <a:t>Ensures robust data protection and device security.</a:t>
            </a:r>
            <a:endParaRPr sz="2200"/>
          </a:p>
        </p:txBody>
      </p:sp>
      <p:pic>
        <p:nvPicPr>
          <p:cNvPr descr="A blue and white card with a white symbol&#10;&#10;Description automatically generated" id="332" name="Google Shape;332;p19"/>
          <p:cNvPicPr preferRelativeResize="0"/>
          <p:nvPr/>
        </p:nvPicPr>
        <p:blipFill rotWithShape="1">
          <a:blip r:embed="rId3">
            <a:alphaModFix/>
          </a:blip>
          <a:srcRect b="0" l="0" r="0" t="0"/>
          <a:stretch/>
        </p:blipFill>
        <p:spPr>
          <a:xfrm>
            <a:off x="4654296" y="822846"/>
            <a:ext cx="6903720" cy="52123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The Importance of Indoor Air Quality</a:t>
            </a:r>
            <a:endParaRPr/>
          </a:p>
        </p:txBody>
      </p:sp>
      <p:sp>
        <p:nvSpPr>
          <p:cNvPr id="170" name="Google Shape;17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chemeClr val="dk1"/>
              </a:buClr>
              <a:buSzPct val="100000"/>
              <a:buChar char="•"/>
            </a:pPr>
            <a:r>
              <a:rPr b="1" lang="en-GB"/>
              <a:t>Health Impacts:</a:t>
            </a:r>
            <a:endParaRPr/>
          </a:p>
          <a:p>
            <a:pPr indent="-228600" lvl="1" marL="685800" rtl="0" algn="l">
              <a:lnSpc>
                <a:spcPct val="90000"/>
              </a:lnSpc>
              <a:spcBef>
                <a:spcPts val="500"/>
              </a:spcBef>
              <a:spcAft>
                <a:spcPts val="0"/>
              </a:spcAft>
              <a:buClr>
                <a:schemeClr val="dk1"/>
              </a:buClr>
              <a:buSzPct val="100000"/>
              <a:buChar char="•"/>
            </a:pPr>
            <a:r>
              <a:rPr b="1" lang="en-GB"/>
              <a:t>Respiratory Health:</a:t>
            </a:r>
            <a:r>
              <a:rPr lang="en-GB"/>
              <a:t> Poor indoor air quality can exacerbate asthma, allergies, and other respiratory conditions.</a:t>
            </a:r>
            <a:endParaRPr/>
          </a:p>
          <a:p>
            <a:pPr indent="-228600" lvl="1" marL="685800" rtl="0" algn="l">
              <a:lnSpc>
                <a:spcPct val="90000"/>
              </a:lnSpc>
              <a:spcBef>
                <a:spcPts val="500"/>
              </a:spcBef>
              <a:spcAft>
                <a:spcPts val="0"/>
              </a:spcAft>
              <a:buClr>
                <a:schemeClr val="dk1"/>
              </a:buClr>
              <a:buSzPct val="100000"/>
              <a:buChar char="•"/>
            </a:pPr>
            <a:r>
              <a:rPr b="1" lang="en-GB"/>
              <a:t>Cardiovascular Health:</a:t>
            </a:r>
            <a:r>
              <a:rPr lang="en-GB"/>
              <a:t> Prolonged exposure to pollutants like PM2.5 is linked to cardiovascular diseases, including heart attacks and strokes.</a:t>
            </a:r>
            <a:endParaRPr/>
          </a:p>
          <a:p>
            <a:pPr indent="-228600" lvl="1" marL="685800" rtl="0" algn="l">
              <a:lnSpc>
                <a:spcPct val="90000"/>
              </a:lnSpc>
              <a:spcBef>
                <a:spcPts val="500"/>
              </a:spcBef>
              <a:spcAft>
                <a:spcPts val="0"/>
              </a:spcAft>
              <a:buClr>
                <a:schemeClr val="dk1"/>
              </a:buClr>
              <a:buSzPct val="100000"/>
              <a:buChar char="•"/>
            </a:pPr>
            <a:r>
              <a:rPr b="1" lang="en-GB"/>
              <a:t>Overall Well-being:</a:t>
            </a:r>
            <a:r>
              <a:rPr lang="en-GB"/>
              <a:t> Good air quality contributes to better sleep, reduced stress, and overall improved physical and mental health.</a:t>
            </a:r>
            <a:endParaRPr/>
          </a:p>
          <a:p>
            <a:pPr indent="-228600" lvl="0" marL="228600" rtl="0" algn="l">
              <a:lnSpc>
                <a:spcPct val="90000"/>
              </a:lnSpc>
              <a:spcBef>
                <a:spcPts val="1000"/>
              </a:spcBef>
              <a:spcAft>
                <a:spcPts val="0"/>
              </a:spcAft>
              <a:buClr>
                <a:schemeClr val="dk1"/>
              </a:buClr>
              <a:buSzPct val="100000"/>
              <a:buChar char="•"/>
            </a:pPr>
            <a:r>
              <a:rPr b="1" lang="en-GB"/>
              <a:t>Productivity and Performance:</a:t>
            </a:r>
            <a:endParaRPr/>
          </a:p>
          <a:p>
            <a:pPr indent="-228600" lvl="1" marL="685800" rtl="0" algn="l">
              <a:lnSpc>
                <a:spcPct val="90000"/>
              </a:lnSpc>
              <a:spcBef>
                <a:spcPts val="500"/>
              </a:spcBef>
              <a:spcAft>
                <a:spcPts val="0"/>
              </a:spcAft>
              <a:buClr>
                <a:schemeClr val="dk1"/>
              </a:buClr>
              <a:buSzPct val="100000"/>
              <a:buChar char="•"/>
            </a:pPr>
            <a:r>
              <a:rPr b="1" lang="en-GB"/>
              <a:t>Cognitive Function:</a:t>
            </a:r>
            <a:r>
              <a:rPr lang="en-GB"/>
              <a:t> Elevated levels of CO2 and other pollutants can impair cognitive function, affecting concentration, decision-making, and productivity.</a:t>
            </a:r>
            <a:endParaRPr/>
          </a:p>
          <a:p>
            <a:pPr indent="-228600" lvl="1" marL="685800" rtl="0" algn="l">
              <a:lnSpc>
                <a:spcPct val="90000"/>
              </a:lnSpc>
              <a:spcBef>
                <a:spcPts val="500"/>
              </a:spcBef>
              <a:spcAft>
                <a:spcPts val="0"/>
              </a:spcAft>
              <a:buClr>
                <a:schemeClr val="dk1"/>
              </a:buClr>
              <a:buSzPct val="100000"/>
              <a:buChar char="•"/>
            </a:pPr>
            <a:r>
              <a:rPr b="1" lang="en-GB"/>
              <a:t>Employee Performance:</a:t>
            </a:r>
            <a:r>
              <a:rPr lang="en-GB"/>
              <a:t> Clean air promotes a healthier work environment, reducing sick days and increasing overall productivity.</a:t>
            </a:r>
            <a:endParaRPr/>
          </a:p>
          <a:p>
            <a:pPr indent="-228600" lvl="0" marL="228600" rtl="0" algn="l">
              <a:lnSpc>
                <a:spcPct val="90000"/>
              </a:lnSpc>
              <a:spcBef>
                <a:spcPts val="1000"/>
              </a:spcBef>
              <a:spcAft>
                <a:spcPts val="0"/>
              </a:spcAft>
              <a:buClr>
                <a:schemeClr val="dk1"/>
              </a:buClr>
              <a:buSzPct val="100000"/>
              <a:buChar char="•"/>
            </a:pPr>
            <a:r>
              <a:rPr b="1" lang="en-GB"/>
              <a:t>Comfort and Well-being:</a:t>
            </a:r>
            <a:endParaRPr/>
          </a:p>
          <a:p>
            <a:pPr indent="-228600" lvl="1" marL="685800" rtl="0" algn="l">
              <a:lnSpc>
                <a:spcPct val="90000"/>
              </a:lnSpc>
              <a:spcBef>
                <a:spcPts val="500"/>
              </a:spcBef>
              <a:spcAft>
                <a:spcPts val="0"/>
              </a:spcAft>
              <a:buClr>
                <a:schemeClr val="dk1"/>
              </a:buClr>
              <a:buSzPct val="100000"/>
              <a:buChar char="•"/>
            </a:pPr>
            <a:r>
              <a:rPr b="1" lang="en-GB"/>
              <a:t>Indoor Comfort:</a:t>
            </a:r>
            <a:r>
              <a:rPr lang="en-GB"/>
              <a:t> Proper humidity and temperature control are essential for comfort and preventing issues like mold growth.</a:t>
            </a:r>
            <a:endParaRPr/>
          </a:p>
          <a:p>
            <a:pPr indent="-228600" lvl="1" marL="685800" rtl="0" algn="l">
              <a:lnSpc>
                <a:spcPct val="90000"/>
              </a:lnSpc>
              <a:spcBef>
                <a:spcPts val="500"/>
              </a:spcBef>
              <a:spcAft>
                <a:spcPts val="0"/>
              </a:spcAft>
              <a:buClr>
                <a:schemeClr val="dk1"/>
              </a:buClr>
              <a:buSzPct val="100000"/>
              <a:buChar char="•"/>
            </a:pPr>
            <a:r>
              <a:rPr b="1" lang="en-GB"/>
              <a:t>Occupant Satisfaction:</a:t>
            </a:r>
            <a:r>
              <a:rPr lang="en-GB"/>
              <a:t> Good air quality leads to higher satisfaction among building occupants, whether in homes, offices, or public buildings.</a:t>
            </a:r>
            <a:endParaRPr/>
          </a:p>
          <a:p>
            <a:pPr indent="-228600" lvl="0" marL="228600" rtl="0" algn="l">
              <a:lnSpc>
                <a:spcPct val="90000"/>
              </a:lnSpc>
              <a:spcBef>
                <a:spcPts val="1000"/>
              </a:spcBef>
              <a:spcAft>
                <a:spcPts val="0"/>
              </a:spcAft>
              <a:buClr>
                <a:schemeClr val="dk1"/>
              </a:buClr>
              <a:buSzPct val="100000"/>
              <a:buChar char="•"/>
            </a:pPr>
            <a:r>
              <a:rPr b="1" lang="en-GB"/>
              <a:t>Long-term Economic Benefits:</a:t>
            </a:r>
            <a:endParaRPr/>
          </a:p>
          <a:p>
            <a:pPr indent="-228600" lvl="1" marL="685800" rtl="0" algn="l">
              <a:lnSpc>
                <a:spcPct val="90000"/>
              </a:lnSpc>
              <a:spcBef>
                <a:spcPts val="500"/>
              </a:spcBef>
              <a:spcAft>
                <a:spcPts val="0"/>
              </a:spcAft>
              <a:buClr>
                <a:schemeClr val="dk1"/>
              </a:buClr>
              <a:buSzPct val="100000"/>
              <a:buChar char="•"/>
            </a:pPr>
            <a:r>
              <a:rPr b="1" lang="en-GB"/>
              <a:t>Healthcare Costs:</a:t>
            </a:r>
            <a:r>
              <a:rPr lang="en-GB"/>
              <a:t> Reducing exposure to indoor pollutants can lower healthcare costs associated with treating respiratory and cardiovascular conditions.</a:t>
            </a:r>
            <a:endParaRPr/>
          </a:p>
          <a:p>
            <a:pPr indent="-228600" lvl="1" marL="685800" rtl="0" algn="l">
              <a:lnSpc>
                <a:spcPct val="90000"/>
              </a:lnSpc>
              <a:spcBef>
                <a:spcPts val="500"/>
              </a:spcBef>
              <a:spcAft>
                <a:spcPts val="0"/>
              </a:spcAft>
              <a:buClr>
                <a:schemeClr val="dk1"/>
              </a:buClr>
              <a:buSzPct val="100000"/>
              <a:buChar char="•"/>
            </a:pPr>
            <a:r>
              <a:rPr b="1" lang="en-GB"/>
              <a:t>Building Maintenance:</a:t>
            </a:r>
            <a:r>
              <a:rPr lang="en-GB"/>
              <a:t> Effective air quality management can prolong the lifespan of HVAC systems and reduce maintenance costs.</a:t>
            </a:r>
            <a:endParaRPr/>
          </a:p>
          <a:p>
            <a:pPr indent="-228600" lvl="0" marL="228600" rtl="0" algn="l">
              <a:lnSpc>
                <a:spcPct val="90000"/>
              </a:lnSpc>
              <a:spcBef>
                <a:spcPts val="1000"/>
              </a:spcBef>
              <a:spcAft>
                <a:spcPts val="0"/>
              </a:spcAft>
              <a:buClr>
                <a:schemeClr val="dk1"/>
              </a:buClr>
              <a:buSzPct val="100000"/>
              <a:buChar char="•"/>
            </a:pPr>
            <a:r>
              <a:rPr b="1" lang="en-GB"/>
              <a:t>Regulatory Compliance:</a:t>
            </a:r>
            <a:endParaRPr/>
          </a:p>
          <a:p>
            <a:pPr indent="-228600" lvl="1" marL="685800" rtl="0" algn="l">
              <a:lnSpc>
                <a:spcPct val="90000"/>
              </a:lnSpc>
              <a:spcBef>
                <a:spcPts val="500"/>
              </a:spcBef>
              <a:spcAft>
                <a:spcPts val="0"/>
              </a:spcAft>
              <a:buClr>
                <a:schemeClr val="dk1"/>
              </a:buClr>
              <a:buSzPct val="100000"/>
              <a:buChar char="•"/>
            </a:pPr>
            <a:r>
              <a:rPr b="1" lang="en-GB"/>
              <a:t>Health and Safety Standards:</a:t>
            </a:r>
            <a:r>
              <a:rPr lang="en-GB"/>
              <a:t> Adhering to indoor air quality standards helps ensure compliance with health and safety regulations.</a:t>
            </a:r>
            <a:endParaRPr/>
          </a:p>
          <a:p>
            <a:pPr indent="-228600" lvl="1" marL="685800" rtl="0" algn="l">
              <a:lnSpc>
                <a:spcPct val="90000"/>
              </a:lnSpc>
              <a:spcBef>
                <a:spcPts val="500"/>
              </a:spcBef>
              <a:spcAft>
                <a:spcPts val="0"/>
              </a:spcAft>
              <a:buClr>
                <a:schemeClr val="dk1"/>
              </a:buClr>
              <a:buSzPct val="100000"/>
              <a:buChar char="•"/>
            </a:pPr>
            <a:r>
              <a:rPr b="1" lang="en-GB"/>
              <a:t>Sustainability Goals:</a:t>
            </a:r>
            <a:r>
              <a:rPr lang="en-GB"/>
              <a:t> Meeting air quality standards contributes to sustainability and environmental goals, including certifications like WELL and LEED.</a:t>
            </a:r>
            <a:endParaRPr/>
          </a:p>
          <a:p>
            <a:pPr indent="-228600" lvl="0" marL="228600" rtl="0" algn="l">
              <a:lnSpc>
                <a:spcPct val="90000"/>
              </a:lnSpc>
              <a:spcBef>
                <a:spcPts val="1000"/>
              </a:spcBef>
              <a:spcAft>
                <a:spcPts val="0"/>
              </a:spcAft>
              <a:buClr>
                <a:schemeClr val="dk1"/>
              </a:buClr>
              <a:buSzPct val="100000"/>
              <a:buChar char="•"/>
            </a:pPr>
            <a:r>
              <a:rPr b="1" lang="en-GB"/>
              <a:t>Special Considerations:</a:t>
            </a:r>
            <a:endParaRPr/>
          </a:p>
          <a:p>
            <a:pPr indent="-228600" lvl="1" marL="685800" rtl="0" algn="l">
              <a:lnSpc>
                <a:spcPct val="90000"/>
              </a:lnSpc>
              <a:spcBef>
                <a:spcPts val="500"/>
              </a:spcBef>
              <a:spcAft>
                <a:spcPts val="0"/>
              </a:spcAft>
              <a:buClr>
                <a:schemeClr val="dk1"/>
              </a:buClr>
              <a:buSzPct val="100000"/>
              <a:buChar char="•"/>
            </a:pPr>
            <a:r>
              <a:rPr b="1" lang="en-GB"/>
              <a:t>Vulnerable Populations:</a:t>
            </a:r>
            <a:r>
              <a:rPr lang="en-GB"/>
              <a:t> Children, the elderly, and individuals with preexisting health conditions are more susceptible to the effects of poor air quality.</a:t>
            </a:r>
            <a:endParaRPr/>
          </a:p>
          <a:p>
            <a:pPr indent="-228600" lvl="1" marL="685800" rtl="0" algn="l">
              <a:lnSpc>
                <a:spcPct val="90000"/>
              </a:lnSpc>
              <a:spcBef>
                <a:spcPts val="500"/>
              </a:spcBef>
              <a:spcAft>
                <a:spcPts val="0"/>
              </a:spcAft>
              <a:buClr>
                <a:schemeClr val="dk1"/>
              </a:buClr>
              <a:buSzPct val="100000"/>
              <a:buChar char="•"/>
            </a:pPr>
            <a:r>
              <a:rPr b="1" lang="en-GB"/>
              <a:t>Healthcare Settings:</a:t>
            </a:r>
            <a:r>
              <a:rPr lang="en-GB"/>
              <a:t> Maintaining high air quality standards is critical in healthcare settings to protect patients with compromised immune systems.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0"/>
          <p:cNvSpPr txBox="1"/>
          <p:nvPr>
            <p:ph type="title"/>
          </p:nvPr>
        </p:nvSpPr>
        <p:spPr>
          <a:xfrm>
            <a:off x="630936" y="502920"/>
            <a:ext cx="3419856" cy="14630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lang="en-GB" sz="4800"/>
              <a:t>Developed in Singapore</a:t>
            </a:r>
            <a:endParaRPr/>
          </a:p>
        </p:txBody>
      </p:sp>
      <p:sp>
        <p:nvSpPr>
          <p:cNvPr id="338" name="Google Shape;338;p20"/>
          <p:cNvSpPr txBox="1"/>
          <p:nvPr>
            <p:ph idx="1" type="body"/>
          </p:nvPr>
        </p:nvSpPr>
        <p:spPr>
          <a:xfrm>
            <a:off x="4654295" y="502920"/>
            <a:ext cx="6894576" cy="146304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500"/>
              <a:buChar char="•"/>
            </a:pPr>
            <a:r>
              <a:rPr lang="en-GB" sz="1500"/>
              <a:t>Aeris Lite is a testament to Singaporean innovation and engineering excellence.</a:t>
            </a:r>
            <a:endParaRPr/>
          </a:p>
          <a:p>
            <a:pPr indent="-228600" lvl="0" marL="228600" rtl="0" algn="l">
              <a:lnSpc>
                <a:spcPct val="90000"/>
              </a:lnSpc>
              <a:spcBef>
                <a:spcPts val="1000"/>
              </a:spcBef>
              <a:spcAft>
                <a:spcPts val="0"/>
              </a:spcAft>
              <a:buClr>
                <a:schemeClr val="dk1"/>
              </a:buClr>
              <a:buSzPts val="1500"/>
              <a:buChar char="•"/>
            </a:pPr>
            <a:r>
              <a:rPr lang="en-GB" sz="1500"/>
              <a:t>Proudly developed from the ground up right here in Singapore.</a:t>
            </a:r>
            <a:endParaRPr/>
          </a:p>
          <a:p>
            <a:pPr indent="-228600" lvl="0" marL="228600" rtl="0" algn="l">
              <a:lnSpc>
                <a:spcPct val="90000"/>
              </a:lnSpc>
              <a:spcBef>
                <a:spcPts val="1000"/>
              </a:spcBef>
              <a:spcAft>
                <a:spcPts val="0"/>
              </a:spcAft>
              <a:buClr>
                <a:schemeClr val="dk1"/>
              </a:buClr>
              <a:buSzPts val="1500"/>
              <a:buChar char="•"/>
            </a:pPr>
            <a:r>
              <a:rPr lang="en-GB" sz="1500"/>
              <a:t>Benefits from our nation's strong focus on technology and quality assurance.</a:t>
            </a:r>
            <a:endParaRPr sz="1500"/>
          </a:p>
        </p:txBody>
      </p:sp>
      <p:pic>
        <p:nvPicPr>
          <p:cNvPr descr="A blue and grey logo&#10;&#10;Description automatically generated" id="339" name="Google Shape;339;p20"/>
          <p:cNvPicPr preferRelativeResize="0"/>
          <p:nvPr/>
        </p:nvPicPr>
        <p:blipFill rotWithShape="1">
          <a:blip r:embed="rId3">
            <a:alphaModFix/>
          </a:blip>
          <a:srcRect b="0" l="0" r="0" t="0"/>
          <a:stretch/>
        </p:blipFill>
        <p:spPr>
          <a:xfrm>
            <a:off x="630936" y="2319031"/>
            <a:ext cx="10917936" cy="3903161"/>
          </a:xfrm>
          <a:prstGeom prst="rect">
            <a:avLst/>
          </a:prstGeom>
          <a:noFill/>
          <a:ln>
            <a:noFill/>
          </a:ln>
        </p:spPr>
      </p:pic>
      <p:sp>
        <p:nvSpPr>
          <p:cNvPr id="340" name="Google Shape;340;p2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21"/>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GB" sz="5400"/>
              <a:t>Sustainability in mind</a:t>
            </a:r>
            <a:endParaRPr/>
          </a:p>
        </p:txBody>
      </p:sp>
      <p:pic>
        <p:nvPicPr>
          <p:cNvPr descr="Light bulb on green grass" id="347" name="Google Shape;347;p21"/>
          <p:cNvPicPr preferRelativeResize="0"/>
          <p:nvPr/>
        </p:nvPicPr>
        <p:blipFill rotWithShape="1">
          <a:blip r:embed="rId3">
            <a:alphaModFix/>
          </a:blip>
          <a:srcRect b="-1" l="30970" r="23698"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348" name="Google Shape;348;p21"/>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Google Shape;349;p21"/>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Selective Laser Sintering, a 3D printing technology, enables Aeris Lite to be manufactured from highly recyclable nylon PA12 material, surpassing traditional moulded ABS in environmental benefits.</a:t>
            </a:r>
            <a:endParaRPr/>
          </a:p>
          <a:p>
            <a:pPr indent="-228600" lvl="0" marL="228600" rtl="0" algn="l">
              <a:lnSpc>
                <a:spcPct val="90000"/>
              </a:lnSpc>
              <a:spcBef>
                <a:spcPts val="1000"/>
              </a:spcBef>
              <a:spcAft>
                <a:spcPts val="0"/>
              </a:spcAft>
              <a:buClr>
                <a:schemeClr val="dk1"/>
              </a:buClr>
              <a:buSzPts val="2000"/>
              <a:buChar char="•"/>
            </a:pPr>
            <a:r>
              <a:rPr lang="en-GB" sz="2000"/>
              <a:t>On-demand production minimizes environmental costs associated with inventory and shipping.</a:t>
            </a:r>
            <a:endParaRPr/>
          </a:p>
          <a:p>
            <a:pPr indent="-228600" lvl="0" marL="228600" rtl="0" algn="l">
              <a:lnSpc>
                <a:spcPct val="90000"/>
              </a:lnSpc>
              <a:spcBef>
                <a:spcPts val="1000"/>
              </a:spcBef>
              <a:spcAft>
                <a:spcPts val="0"/>
              </a:spcAft>
              <a:buClr>
                <a:schemeClr val="dk1"/>
              </a:buClr>
              <a:buSzPts val="2000"/>
              <a:buChar char="•"/>
            </a:pPr>
            <a:r>
              <a:rPr lang="en-GB" sz="2000"/>
              <a:t>Minimal recyclable packaging is utilized to ensure environmental sustainability and minimize waste.</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2"/>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oboto"/>
              <a:buNone/>
            </a:pPr>
            <a:r>
              <a:rPr b="0" i="0" lang="en-GB" sz="5400">
                <a:highlight>
                  <a:srgbClr val="FFFFFF"/>
                </a:highlight>
                <a:latin typeface="Roboto"/>
                <a:ea typeface="Roboto"/>
                <a:cs typeface="Roboto"/>
                <a:sym typeface="Roboto"/>
              </a:rPr>
              <a:t>How It Works</a:t>
            </a:r>
            <a:endParaRPr sz="5400"/>
          </a:p>
        </p:txBody>
      </p:sp>
      <p:sp>
        <p:nvSpPr>
          <p:cNvPr id="357" name="Google Shape;357;p22"/>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22"/>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1500"/>
              <a:buAutoNum type="arabicPeriod"/>
            </a:pPr>
            <a:r>
              <a:rPr lang="en-GB" sz="1500"/>
              <a:t>Aeris Lite detects pollutants in the environment.</a:t>
            </a:r>
            <a:endParaRPr/>
          </a:p>
          <a:p>
            <a:pPr indent="-514350" lvl="0" marL="514350" rtl="0" algn="l">
              <a:lnSpc>
                <a:spcPct val="90000"/>
              </a:lnSpc>
              <a:spcBef>
                <a:spcPts val="1000"/>
              </a:spcBef>
              <a:spcAft>
                <a:spcPts val="0"/>
              </a:spcAft>
              <a:buClr>
                <a:schemeClr val="dk1"/>
              </a:buClr>
              <a:buSzPts val="1500"/>
              <a:buAutoNum type="arabicPeriod"/>
            </a:pPr>
            <a:r>
              <a:rPr lang="en-GB" sz="1500"/>
              <a:t>Data flow:</a:t>
            </a:r>
            <a:endParaRPr/>
          </a:p>
          <a:p>
            <a:pPr indent="-228600" lvl="1" marL="685800" rtl="0" algn="l">
              <a:lnSpc>
                <a:spcPct val="90000"/>
              </a:lnSpc>
              <a:spcBef>
                <a:spcPts val="500"/>
              </a:spcBef>
              <a:spcAft>
                <a:spcPts val="0"/>
              </a:spcAft>
              <a:buClr>
                <a:schemeClr val="dk1"/>
              </a:buClr>
              <a:buSzPts val="1500"/>
              <a:buChar char="•"/>
            </a:pPr>
            <a:r>
              <a:rPr lang="en-GB" sz="1500"/>
              <a:t>Onboard processing applies compatible automations based on threshold criteria.</a:t>
            </a:r>
            <a:endParaRPr/>
          </a:p>
          <a:p>
            <a:pPr indent="-228600" lvl="1" marL="685800" rtl="0" algn="l">
              <a:lnSpc>
                <a:spcPct val="90000"/>
              </a:lnSpc>
              <a:spcBef>
                <a:spcPts val="500"/>
              </a:spcBef>
              <a:spcAft>
                <a:spcPts val="0"/>
              </a:spcAft>
              <a:buClr>
                <a:schemeClr val="dk1"/>
              </a:buClr>
              <a:buSzPts val="1500"/>
              <a:buChar char="•"/>
            </a:pPr>
            <a:r>
              <a:rPr lang="en-GB" sz="1500"/>
              <a:t>Processed data is transmitted to the cloud.</a:t>
            </a:r>
            <a:endParaRPr/>
          </a:p>
          <a:p>
            <a:pPr indent="-228600" lvl="1" marL="685800" rtl="0" algn="l">
              <a:lnSpc>
                <a:spcPct val="90000"/>
              </a:lnSpc>
              <a:spcBef>
                <a:spcPts val="500"/>
              </a:spcBef>
              <a:spcAft>
                <a:spcPts val="0"/>
              </a:spcAft>
              <a:buClr>
                <a:schemeClr val="dk1"/>
              </a:buClr>
              <a:buSzPts val="1500"/>
              <a:buChar char="•"/>
            </a:pPr>
            <a:r>
              <a:rPr lang="en-GB" sz="1500"/>
              <a:t>The Building Management System (BMS) receives real-time data from the cloud.</a:t>
            </a:r>
            <a:endParaRPr/>
          </a:p>
          <a:p>
            <a:pPr indent="-228600" lvl="2" marL="1143000" rtl="0" algn="l">
              <a:lnSpc>
                <a:spcPct val="90000"/>
              </a:lnSpc>
              <a:spcBef>
                <a:spcPts val="500"/>
              </a:spcBef>
              <a:spcAft>
                <a:spcPts val="0"/>
              </a:spcAft>
              <a:buClr>
                <a:schemeClr val="dk1"/>
              </a:buClr>
              <a:buSzPts val="1500"/>
              <a:buChar char="•"/>
            </a:pPr>
            <a:r>
              <a:rPr lang="en-GB" sz="1500"/>
              <a:t>BMS implements relevant countermeasures based on the received data.</a:t>
            </a:r>
            <a:endParaRPr/>
          </a:p>
          <a:p>
            <a:pPr indent="-457200" lvl="0" marL="457200" rtl="0" algn="l">
              <a:lnSpc>
                <a:spcPct val="90000"/>
              </a:lnSpc>
              <a:spcBef>
                <a:spcPts val="1000"/>
              </a:spcBef>
              <a:spcAft>
                <a:spcPts val="0"/>
              </a:spcAft>
              <a:buClr>
                <a:schemeClr val="dk1"/>
              </a:buClr>
              <a:buSzPts val="1500"/>
              <a:buFont typeface="Play"/>
              <a:buAutoNum type="arabicPeriod"/>
            </a:pPr>
            <a:r>
              <a:rPr lang="en-GB" sz="1500"/>
              <a:t>Users access real-time data through a mobile app and dashboard connected to the cloud server.</a:t>
            </a:r>
            <a:endParaRPr sz="1500"/>
          </a:p>
        </p:txBody>
      </p:sp>
      <p:pic>
        <p:nvPicPr>
          <p:cNvPr descr="A diagram of a cloud computing system&#10;&#10;Description automatically generated" id="359" name="Google Shape;359;p22"/>
          <p:cNvPicPr preferRelativeResize="0"/>
          <p:nvPr/>
        </p:nvPicPr>
        <p:blipFill rotWithShape="1">
          <a:blip r:embed="rId3">
            <a:alphaModFix/>
          </a:blip>
          <a:srcRect b="0" l="0" r="0" t="0"/>
          <a:stretch/>
        </p:blipFill>
        <p:spPr>
          <a:xfrm>
            <a:off x="6099048" y="1538833"/>
            <a:ext cx="5458968" cy="37803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Applications</a:t>
            </a:r>
            <a:endParaRPr/>
          </a:p>
        </p:txBody>
      </p:sp>
      <p:grpSp>
        <p:nvGrpSpPr>
          <p:cNvPr id="366" name="Google Shape;366;p23"/>
          <p:cNvGrpSpPr/>
          <p:nvPr/>
        </p:nvGrpSpPr>
        <p:grpSpPr>
          <a:xfrm>
            <a:off x="1066955" y="3422262"/>
            <a:ext cx="10829489" cy="2114324"/>
            <a:chOff x="231312" y="1536818"/>
            <a:chExt cx="10829489" cy="2114324"/>
          </a:xfrm>
        </p:grpSpPr>
        <p:sp>
          <p:nvSpPr>
            <p:cNvPr id="367" name="Google Shape;367;p23"/>
            <p:cNvSpPr/>
            <p:nvPr/>
          </p:nvSpPr>
          <p:spPr>
            <a:xfrm>
              <a:off x="889458" y="1536818"/>
              <a:ext cx="1076965" cy="1076965"/>
            </a:xfrm>
            <a:prstGeom prst="rect">
              <a:avLst/>
            </a:prstGeom>
            <a:blipFill rotWithShape="1">
              <a:blip r:embed="rId3">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p:nvPr/>
          </p:nvSpPr>
          <p:spPr>
            <a:xfrm>
              <a:off x="231312" y="2931142"/>
              <a:ext cx="2393257"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txBox="1"/>
            <p:nvPr/>
          </p:nvSpPr>
          <p:spPr>
            <a:xfrm>
              <a:off x="231312" y="2931142"/>
              <a:ext cx="239325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300"/>
                <a:buFont typeface="Arial"/>
                <a:buNone/>
              </a:pPr>
              <a:r>
                <a:rPr lang="en-GB" sz="1300">
                  <a:solidFill>
                    <a:schemeClr val="dk1"/>
                  </a:solidFill>
                  <a:latin typeface="Arial"/>
                  <a:ea typeface="Arial"/>
                  <a:cs typeface="Arial"/>
                  <a:sym typeface="Arial"/>
                </a:rPr>
                <a:t>Healthcare Facilities: Maintains high air quality standards with advanced connectivity.</a:t>
              </a:r>
              <a:endParaRPr sz="1300">
                <a:solidFill>
                  <a:schemeClr val="dk1"/>
                </a:solidFill>
                <a:latin typeface="Arial"/>
                <a:ea typeface="Arial"/>
                <a:cs typeface="Arial"/>
                <a:sym typeface="Arial"/>
              </a:endParaRPr>
            </a:p>
          </p:txBody>
        </p:sp>
        <p:sp>
          <p:nvSpPr>
            <p:cNvPr id="370" name="Google Shape;370;p23"/>
            <p:cNvSpPr/>
            <p:nvPr/>
          </p:nvSpPr>
          <p:spPr>
            <a:xfrm>
              <a:off x="3701535" y="1536818"/>
              <a:ext cx="1076965" cy="1076965"/>
            </a:xfrm>
            <a:prstGeom prst="rect">
              <a:avLst/>
            </a:prstGeom>
            <a:blipFill rotWithShape="1">
              <a:blip r:embed="rId4">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3043389" y="2931142"/>
              <a:ext cx="2393257"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txBox="1"/>
            <p:nvPr/>
          </p:nvSpPr>
          <p:spPr>
            <a:xfrm>
              <a:off x="3043389" y="2931142"/>
              <a:ext cx="239325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300"/>
                <a:buFont typeface="Arial"/>
                <a:buNone/>
              </a:pPr>
              <a:r>
                <a:rPr lang="en-GB" sz="1300">
                  <a:solidFill>
                    <a:schemeClr val="dk1"/>
                  </a:solidFill>
                  <a:latin typeface="Arial"/>
                  <a:ea typeface="Arial"/>
                  <a:cs typeface="Arial"/>
                  <a:sym typeface="Arial"/>
                </a:rPr>
                <a:t>Commercial Offices: Promotes a healthy, productive environment with stylish decor.</a:t>
              </a:r>
              <a:endParaRPr sz="1300">
                <a:solidFill>
                  <a:schemeClr val="dk1"/>
                </a:solidFill>
                <a:latin typeface="Arial"/>
                <a:ea typeface="Arial"/>
                <a:cs typeface="Arial"/>
                <a:sym typeface="Arial"/>
              </a:endParaRPr>
            </a:p>
          </p:txBody>
        </p:sp>
        <p:sp>
          <p:nvSpPr>
            <p:cNvPr id="373" name="Google Shape;373;p23"/>
            <p:cNvSpPr/>
            <p:nvPr/>
          </p:nvSpPr>
          <p:spPr>
            <a:xfrm>
              <a:off x="6513612" y="1536818"/>
              <a:ext cx="1076965" cy="1076965"/>
            </a:xfrm>
            <a:prstGeom prst="rect">
              <a:avLst/>
            </a:prstGeom>
            <a:blipFill rotWithShape="1">
              <a:blip r:embed="rId5">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5855466" y="2931142"/>
              <a:ext cx="2393257"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txBox="1"/>
            <p:nvPr/>
          </p:nvSpPr>
          <p:spPr>
            <a:xfrm>
              <a:off x="5855466" y="2931142"/>
              <a:ext cx="239325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300"/>
                <a:buFont typeface="Arial"/>
                <a:buNone/>
              </a:pPr>
              <a:r>
                <a:rPr lang="en-GB" sz="1300">
                  <a:solidFill>
                    <a:schemeClr val="dk1"/>
                  </a:solidFill>
                  <a:latin typeface="Arial"/>
                  <a:ea typeface="Arial"/>
                  <a:cs typeface="Arial"/>
                  <a:sym typeface="Arial"/>
                </a:rPr>
                <a:t>Educational Institutions: Safe learning for students and staff, with robust data security.</a:t>
              </a:r>
              <a:endParaRPr sz="1300">
                <a:solidFill>
                  <a:schemeClr val="dk1"/>
                </a:solidFill>
                <a:latin typeface="Arial"/>
                <a:ea typeface="Arial"/>
                <a:cs typeface="Arial"/>
                <a:sym typeface="Arial"/>
              </a:endParaRPr>
            </a:p>
          </p:txBody>
        </p:sp>
        <p:sp>
          <p:nvSpPr>
            <p:cNvPr id="376" name="Google Shape;376;p23"/>
            <p:cNvSpPr/>
            <p:nvPr/>
          </p:nvSpPr>
          <p:spPr>
            <a:xfrm>
              <a:off x="9325689" y="1536818"/>
              <a:ext cx="1076965" cy="1076965"/>
            </a:xfrm>
            <a:prstGeom prst="rect">
              <a:avLst/>
            </a:prstGeom>
            <a:blipFill rotWithShape="1">
              <a:blip r:embed="rId6">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8667544" y="2931142"/>
              <a:ext cx="2393257"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txBox="1"/>
            <p:nvPr/>
          </p:nvSpPr>
          <p:spPr>
            <a:xfrm>
              <a:off x="8667544" y="2931142"/>
              <a:ext cx="239325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300"/>
                <a:buFont typeface="Arial"/>
                <a:buNone/>
              </a:pPr>
              <a:r>
                <a:rPr lang="en-GB" sz="1300">
                  <a:solidFill>
                    <a:schemeClr val="dk1"/>
                  </a:solidFill>
                  <a:latin typeface="Arial"/>
                  <a:ea typeface="Arial"/>
                  <a:cs typeface="Arial"/>
                  <a:sym typeface="Arial"/>
                </a:rPr>
                <a:t>Residential Buildings: Safe and comfortable living with sleek design.</a:t>
              </a:r>
              <a:endParaRPr sz="1300">
                <a:solidFill>
                  <a:schemeClr val="dk1"/>
                </a:solidFill>
                <a:latin typeface="Arial"/>
                <a:ea typeface="Arial"/>
                <a:cs typeface="Arial"/>
                <a:sym typeface="Arial"/>
              </a:endParaRPr>
            </a:p>
          </p:txBody>
        </p:sp>
      </p:grpSp>
      <p:sp>
        <p:nvSpPr>
          <p:cNvPr id="379" name="Google Shape;379;p23"/>
          <p:cNvSpPr txBox="1"/>
          <p:nvPr/>
        </p:nvSpPr>
        <p:spPr>
          <a:xfrm>
            <a:off x="844853" y="1389191"/>
            <a:ext cx="1118581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Aeris Lite is designed to significantly enhance indoor air quality across a wide range of settings. By continuously monitoring and managing key air quality parameters, it helps create healthier environments that are conducive to well-being and productivity. Whether in healthcare facilities, commercial offices, educational institutions, or residential buildings, Aeris Lite ensures that the air you breathe is clean and safe. Its advanced features and connectivity options make it an indispensable tool for maintaining optimal air quality, thereby promoting health, comfort, and efficiency in any environment.</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5" name="Google Shape;385;p2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Play"/>
              <a:buNone/>
            </a:pPr>
            <a:r>
              <a:rPr lang="en-GB" sz="3000"/>
              <a:t>Case Study: CO2 and Formaldehyde Monitoring in Educational Institution</a:t>
            </a:r>
            <a:endParaRPr sz="3000"/>
          </a:p>
        </p:txBody>
      </p:sp>
      <p:sp>
        <p:nvSpPr>
          <p:cNvPr id="386" name="Google Shape;386;p2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7" name="Google Shape;387;p24"/>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700"/>
              <a:buChar char="•"/>
            </a:pPr>
            <a:r>
              <a:rPr b="1" lang="en-GB" sz="700"/>
              <a:t>Overview:</a:t>
            </a:r>
            <a:endParaRPr sz="700"/>
          </a:p>
          <a:p>
            <a:pPr indent="-228600" lvl="1" marL="685800" rtl="0" algn="l">
              <a:lnSpc>
                <a:spcPct val="90000"/>
              </a:lnSpc>
              <a:spcBef>
                <a:spcPts val="500"/>
              </a:spcBef>
              <a:spcAft>
                <a:spcPts val="0"/>
              </a:spcAft>
              <a:buClr>
                <a:schemeClr val="dk1"/>
              </a:buClr>
              <a:buSzPts val="700"/>
              <a:buChar char="•"/>
            </a:pPr>
            <a:r>
              <a:rPr lang="en-GB" sz="700"/>
              <a:t>Location: Singapore</a:t>
            </a:r>
            <a:endParaRPr/>
          </a:p>
          <a:p>
            <a:pPr indent="-228600" lvl="1" marL="685800" rtl="0" algn="l">
              <a:lnSpc>
                <a:spcPct val="90000"/>
              </a:lnSpc>
              <a:spcBef>
                <a:spcPts val="500"/>
              </a:spcBef>
              <a:spcAft>
                <a:spcPts val="0"/>
              </a:spcAft>
              <a:buClr>
                <a:schemeClr val="dk1"/>
              </a:buClr>
              <a:buSzPts val="700"/>
              <a:buChar char="•"/>
            </a:pPr>
            <a:r>
              <a:rPr lang="en-GB" sz="700"/>
              <a:t>Building Type: Educational Institution</a:t>
            </a:r>
            <a:endParaRPr/>
          </a:p>
          <a:p>
            <a:pPr indent="-228600" lvl="1" marL="685800" rtl="0" algn="l">
              <a:lnSpc>
                <a:spcPct val="90000"/>
              </a:lnSpc>
              <a:spcBef>
                <a:spcPts val="500"/>
              </a:spcBef>
              <a:spcAft>
                <a:spcPts val="0"/>
              </a:spcAft>
              <a:buClr>
                <a:schemeClr val="dk1"/>
              </a:buClr>
              <a:buSzPts val="700"/>
              <a:buChar char="•"/>
            </a:pPr>
            <a:r>
              <a:rPr lang="en-GB" sz="700"/>
              <a:t>Challenge: High levels of CO2 and Formaldehyde affecting student health and learning outcomes.</a:t>
            </a:r>
            <a:endParaRPr/>
          </a:p>
          <a:p>
            <a:pPr indent="-228600" lvl="0" marL="228600" rtl="0" algn="l">
              <a:lnSpc>
                <a:spcPct val="90000"/>
              </a:lnSpc>
              <a:spcBef>
                <a:spcPts val="1000"/>
              </a:spcBef>
              <a:spcAft>
                <a:spcPts val="0"/>
              </a:spcAft>
              <a:buClr>
                <a:schemeClr val="dk1"/>
              </a:buClr>
              <a:buSzPts val="700"/>
              <a:buChar char="•"/>
            </a:pPr>
            <a:r>
              <a:rPr b="1" lang="en-GB" sz="700"/>
              <a:t>Solution:</a:t>
            </a:r>
            <a:endParaRPr sz="700"/>
          </a:p>
          <a:p>
            <a:pPr indent="-228600" lvl="1" marL="685800" rtl="0" algn="l">
              <a:lnSpc>
                <a:spcPct val="90000"/>
              </a:lnSpc>
              <a:spcBef>
                <a:spcPts val="500"/>
              </a:spcBef>
              <a:spcAft>
                <a:spcPts val="0"/>
              </a:spcAft>
              <a:buClr>
                <a:schemeClr val="dk1"/>
              </a:buClr>
              <a:buSzPts val="700"/>
              <a:buChar char="•"/>
            </a:pPr>
            <a:r>
              <a:rPr lang="en-GB" sz="700"/>
              <a:t>Installed Aeris Lite IAQ sensors in newly renovated classroom to monitor CO2 and Formaldehyde levels in real-time.</a:t>
            </a:r>
            <a:endParaRPr/>
          </a:p>
          <a:p>
            <a:pPr indent="-228600" lvl="1" marL="685800" rtl="0" algn="l">
              <a:lnSpc>
                <a:spcPct val="90000"/>
              </a:lnSpc>
              <a:spcBef>
                <a:spcPts val="500"/>
              </a:spcBef>
              <a:spcAft>
                <a:spcPts val="0"/>
              </a:spcAft>
              <a:buClr>
                <a:schemeClr val="dk1"/>
              </a:buClr>
              <a:buSzPts val="700"/>
              <a:buChar char="•"/>
            </a:pPr>
            <a:r>
              <a:rPr lang="en-GB" sz="700"/>
              <a:t>Utilized the Aeris’s Wi-Fi connectivity and Zigbee radio for seamless integration with the classroom's ventilation system.</a:t>
            </a:r>
            <a:endParaRPr/>
          </a:p>
          <a:p>
            <a:pPr indent="-228600" lvl="1" marL="685800" rtl="0" algn="l">
              <a:lnSpc>
                <a:spcPct val="90000"/>
              </a:lnSpc>
              <a:spcBef>
                <a:spcPts val="500"/>
              </a:spcBef>
              <a:spcAft>
                <a:spcPts val="0"/>
              </a:spcAft>
              <a:buClr>
                <a:schemeClr val="dk1"/>
              </a:buClr>
              <a:buSzPts val="700"/>
              <a:buChar char="•"/>
            </a:pPr>
            <a:r>
              <a:rPr lang="en-GB" sz="700"/>
              <a:t>Leveraged the Aeris Lite app for real-time notifications and insights, enabling quick responses to air quality issues.</a:t>
            </a:r>
            <a:endParaRPr/>
          </a:p>
          <a:p>
            <a:pPr indent="-228600" lvl="0" marL="228600" rtl="0" algn="l">
              <a:lnSpc>
                <a:spcPct val="90000"/>
              </a:lnSpc>
              <a:spcBef>
                <a:spcPts val="1000"/>
              </a:spcBef>
              <a:spcAft>
                <a:spcPts val="0"/>
              </a:spcAft>
              <a:buClr>
                <a:schemeClr val="dk1"/>
              </a:buClr>
              <a:buSzPts val="700"/>
              <a:buChar char="•"/>
            </a:pPr>
            <a:r>
              <a:rPr b="1" lang="en-GB" sz="700"/>
              <a:t>Results:</a:t>
            </a:r>
            <a:endParaRPr sz="700"/>
          </a:p>
          <a:p>
            <a:pPr indent="-228600" lvl="1" marL="685800" rtl="0" algn="l">
              <a:lnSpc>
                <a:spcPct val="90000"/>
              </a:lnSpc>
              <a:spcBef>
                <a:spcPts val="500"/>
              </a:spcBef>
              <a:spcAft>
                <a:spcPts val="0"/>
              </a:spcAft>
              <a:buClr>
                <a:schemeClr val="dk1"/>
              </a:buClr>
              <a:buSzPts val="700"/>
              <a:buChar char="•"/>
            </a:pPr>
            <a:r>
              <a:rPr lang="en-GB" sz="700"/>
              <a:t>Real-time data allowed for immediate adjustments to the ventilation system, reducing CO2 levels by up to 48% to more conducive level (2100ppm to 1100ppm in 15minutes during peak capacity hours).</a:t>
            </a:r>
            <a:endParaRPr/>
          </a:p>
          <a:p>
            <a:pPr indent="-228600" lvl="1" marL="685800" rtl="0" algn="l">
              <a:lnSpc>
                <a:spcPct val="90000"/>
              </a:lnSpc>
              <a:spcBef>
                <a:spcPts val="500"/>
              </a:spcBef>
              <a:spcAft>
                <a:spcPts val="0"/>
              </a:spcAft>
              <a:buClr>
                <a:schemeClr val="dk1"/>
              </a:buClr>
              <a:buSzPts val="700"/>
              <a:buChar char="•"/>
            </a:pPr>
            <a:r>
              <a:rPr lang="en-GB" sz="700"/>
              <a:t>Formaldehyde levels were also brought down to safe limits (&gt;0.1ppm) within two weeks through frequent ventilation activation, ensuring a healthier learning environment.</a:t>
            </a:r>
            <a:endParaRPr/>
          </a:p>
          <a:p>
            <a:pPr indent="-228600" lvl="1" marL="685800" rtl="0" algn="l">
              <a:lnSpc>
                <a:spcPct val="90000"/>
              </a:lnSpc>
              <a:spcBef>
                <a:spcPts val="500"/>
              </a:spcBef>
              <a:spcAft>
                <a:spcPts val="0"/>
              </a:spcAft>
              <a:buClr>
                <a:schemeClr val="dk1"/>
              </a:buClr>
              <a:buSzPts val="700"/>
              <a:buChar char="•"/>
            </a:pPr>
            <a:r>
              <a:rPr lang="en-GB" sz="700"/>
              <a:t>Improved student concentration and reduced absenteeism due to better air quality.</a:t>
            </a:r>
            <a:endParaRPr/>
          </a:p>
          <a:p>
            <a:pPr indent="-228600" lvl="1" marL="685800" rtl="0" algn="l">
              <a:lnSpc>
                <a:spcPct val="90000"/>
              </a:lnSpc>
              <a:spcBef>
                <a:spcPts val="500"/>
              </a:spcBef>
              <a:spcAft>
                <a:spcPts val="0"/>
              </a:spcAft>
              <a:buClr>
                <a:schemeClr val="dk1"/>
              </a:buClr>
              <a:buSzPts val="700"/>
              <a:buChar char="•"/>
            </a:pPr>
            <a:r>
              <a:rPr lang="en-GB" sz="700"/>
              <a:t>Positive feedback from teachers and parents regarding the enhanced air quality and learning conditions.</a:t>
            </a:r>
            <a:endParaRPr/>
          </a:p>
          <a:p>
            <a:pPr indent="-228600" lvl="0" marL="228600" rtl="0" algn="l">
              <a:lnSpc>
                <a:spcPct val="90000"/>
              </a:lnSpc>
              <a:spcBef>
                <a:spcPts val="1000"/>
              </a:spcBef>
              <a:spcAft>
                <a:spcPts val="0"/>
              </a:spcAft>
              <a:buClr>
                <a:schemeClr val="dk1"/>
              </a:buClr>
              <a:buSzPts val="700"/>
              <a:buChar char="•"/>
            </a:pPr>
            <a:r>
              <a:rPr b="1" lang="en-GB" sz="700"/>
              <a:t>Conclusion:</a:t>
            </a:r>
            <a:endParaRPr sz="700"/>
          </a:p>
          <a:p>
            <a:pPr indent="-228600" lvl="1" marL="685800" rtl="0" algn="l">
              <a:lnSpc>
                <a:spcPct val="90000"/>
              </a:lnSpc>
              <a:spcBef>
                <a:spcPts val="500"/>
              </a:spcBef>
              <a:spcAft>
                <a:spcPts val="0"/>
              </a:spcAft>
              <a:buClr>
                <a:schemeClr val="dk1"/>
              </a:buClr>
              <a:buSzPts val="700"/>
              <a:buChar char="•"/>
            </a:pPr>
            <a:r>
              <a:rPr lang="en-GB" sz="700"/>
              <a:t>Aeris Lite proved to be an effective solution for monitoring and managing indoor air quality, significantly improving health and learning outcomes in the school.</a:t>
            </a:r>
            <a:endParaRPr/>
          </a:p>
          <a:p>
            <a:pPr indent="-184150" lvl="0" marL="228600" rtl="0" algn="l">
              <a:lnSpc>
                <a:spcPct val="90000"/>
              </a:lnSpc>
              <a:spcBef>
                <a:spcPts val="1000"/>
              </a:spcBef>
              <a:spcAft>
                <a:spcPts val="0"/>
              </a:spcAft>
              <a:buClr>
                <a:schemeClr val="dk1"/>
              </a:buClr>
              <a:buSzPts val="700"/>
              <a:buNone/>
            </a:pPr>
            <a:r>
              <a:t/>
            </a:r>
            <a:endParaRPr sz="700"/>
          </a:p>
        </p:txBody>
      </p:sp>
      <p:pic>
        <p:nvPicPr>
          <p:cNvPr descr="A graph of red lines&#10;&#10;Description automatically generated" id="388" name="Google Shape;388;p24"/>
          <p:cNvPicPr preferRelativeResize="0"/>
          <p:nvPr/>
        </p:nvPicPr>
        <p:blipFill rotWithShape="1">
          <a:blip r:embed="rId3">
            <a:alphaModFix/>
          </a:blip>
          <a:srcRect b="0" l="0" r="0" t="0"/>
          <a:stretch/>
        </p:blipFill>
        <p:spPr>
          <a:xfrm>
            <a:off x="6099048" y="2248498"/>
            <a:ext cx="5458968" cy="2361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Studies on PM2.5 monitoring</a:t>
            </a:r>
            <a:endParaRPr/>
          </a:p>
        </p:txBody>
      </p:sp>
      <p:sp>
        <p:nvSpPr>
          <p:cNvPr id="394" name="Google Shape;39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Study 1:</a:t>
            </a:r>
            <a:endParaRPr/>
          </a:p>
          <a:p>
            <a:pPr indent="-228600" lvl="1" marL="685800" rtl="0" algn="l">
              <a:lnSpc>
                <a:spcPct val="90000"/>
              </a:lnSpc>
              <a:spcBef>
                <a:spcPts val="500"/>
              </a:spcBef>
              <a:spcAft>
                <a:spcPts val="0"/>
              </a:spcAft>
              <a:buClr>
                <a:schemeClr val="dk1"/>
              </a:buClr>
              <a:buSzPct val="100000"/>
              <a:buChar char="•"/>
            </a:pPr>
            <a:r>
              <a:rPr lang="en-GB"/>
              <a:t>Title: "Impact of PM2.5 on Cardiovascular Health in Urban Environments“</a:t>
            </a:r>
            <a:endParaRPr/>
          </a:p>
          <a:p>
            <a:pPr indent="-228600" lvl="1" marL="685800" rtl="0" algn="l">
              <a:lnSpc>
                <a:spcPct val="90000"/>
              </a:lnSpc>
              <a:spcBef>
                <a:spcPts val="500"/>
              </a:spcBef>
              <a:spcAft>
                <a:spcPts val="0"/>
              </a:spcAft>
              <a:buClr>
                <a:schemeClr val="dk1"/>
              </a:buClr>
              <a:buSzPct val="100000"/>
              <a:buChar char="•"/>
            </a:pPr>
            <a:r>
              <a:rPr lang="en-GB"/>
              <a:t>Findings: Elevated PM2.5 levels are associated with increased risks of cardiovascular diseases, particularly among urban populations exposed to high traffic and industrial emissions.</a:t>
            </a:r>
            <a:endParaRPr/>
          </a:p>
          <a:p>
            <a:pPr indent="-228600" lvl="0" marL="228600" rtl="0" algn="l">
              <a:lnSpc>
                <a:spcPct val="90000"/>
              </a:lnSpc>
              <a:spcBef>
                <a:spcPts val="1000"/>
              </a:spcBef>
              <a:spcAft>
                <a:spcPts val="0"/>
              </a:spcAft>
              <a:buClr>
                <a:schemeClr val="dk1"/>
              </a:buClr>
              <a:buSzPct val="100000"/>
              <a:buChar char="•"/>
            </a:pPr>
            <a:r>
              <a:rPr lang="en-GB"/>
              <a:t>Study 2:</a:t>
            </a:r>
            <a:endParaRPr/>
          </a:p>
          <a:p>
            <a:pPr indent="-228600" lvl="1" marL="685800" rtl="0" algn="l">
              <a:lnSpc>
                <a:spcPct val="90000"/>
              </a:lnSpc>
              <a:spcBef>
                <a:spcPts val="500"/>
              </a:spcBef>
              <a:spcAft>
                <a:spcPts val="0"/>
              </a:spcAft>
              <a:buClr>
                <a:schemeClr val="dk1"/>
              </a:buClr>
              <a:buSzPct val="100000"/>
              <a:buChar char="•"/>
            </a:pPr>
            <a:r>
              <a:rPr lang="en-GB"/>
              <a:t>Title: "Long-Term Exposure to PM2.5 and Respiratory Health Effects“</a:t>
            </a:r>
            <a:endParaRPr/>
          </a:p>
          <a:p>
            <a:pPr indent="-228600" lvl="1" marL="685800" rtl="0" algn="l">
              <a:lnSpc>
                <a:spcPct val="90000"/>
              </a:lnSpc>
              <a:spcBef>
                <a:spcPts val="500"/>
              </a:spcBef>
              <a:spcAft>
                <a:spcPts val="0"/>
              </a:spcAft>
              <a:buClr>
                <a:schemeClr val="dk1"/>
              </a:buClr>
              <a:buSzPct val="100000"/>
              <a:buChar char="•"/>
            </a:pPr>
            <a:r>
              <a:rPr lang="en-GB"/>
              <a:t>Findings: Prolonged exposure to PM2.5 particles can lead to respiratory issues such as asthma exacerbation and reduced lung function, highlighting the importance of continuous monitoring and mitigation strategies.</a:t>
            </a:r>
            <a:endParaRPr/>
          </a:p>
          <a:p>
            <a:pPr indent="-228600" lvl="0" marL="228600" rtl="0" algn="l">
              <a:lnSpc>
                <a:spcPct val="90000"/>
              </a:lnSpc>
              <a:spcBef>
                <a:spcPts val="1000"/>
              </a:spcBef>
              <a:spcAft>
                <a:spcPts val="0"/>
              </a:spcAft>
              <a:buClr>
                <a:schemeClr val="dk1"/>
              </a:buClr>
              <a:buSzPct val="100000"/>
              <a:buChar char="•"/>
            </a:pPr>
            <a:r>
              <a:rPr lang="en-GB"/>
              <a:t>Conclusion: Consistently monitoring and managing PM2.5 levels is essential for sustaining healthy and productive indoor environments, especially within healthcare settings.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Studies on CO2 Monitoring</a:t>
            </a:r>
            <a:endParaRPr/>
          </a:p>
        </p:txBody>
      </p:sp>
      <p:sp>
        <p:nvSpPr>
          <p:cNvPr id="400" name="Google Shape;40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Study 1:</a:t>
            </a:r>
            <a:endParaRPr/>
          </a:p>
          <a:p>
            <a:pPr indent="-228600" lvl="1" marL="685800" rtl="0" algn="l">
              <a:lnSpc>
                <a:spcPct val="90000"/>
              </a:lnSpc>
              <a:spcBef>
                <a:spcPts val="500"/>
              </a:spcBef>
              <a:spcAft>
                <a:spcPts val="0"/>
              </a:spcAft>
              <a:buClr>
                <a:schemeClr val="dk1"/>
              </a:buClr>
              <a:buSzPct val="100000"/>
              <a:buChar char="•"/>
            </a:pPr>
            <a:r>
              <a:rPr lang="en-GB"/>
              <a:t>Title: "The effects of elevated carbon dioxide on cognitive performance in office environments.“</a:t>
            </a:r>
            <a:endParaRPr/>
          </a:p>
          <a:p>
            <a:pPr indent="-228600" lvl="1" marL="685800" rtl="0" algn="l">
              <a:lnSpc>
                <a:spcPct val="90000"/>
              </a:lnSpc>
              <a:spcBef>
                <a:spcPts val="500"/>
              </a:spcBef>
              <a:spcAft>
                <a:spcPts val="0"/>
              </a:spcAft>
              <a:buClr>
                <a:schemeClr val="dk1"/>
              </a:buClr>
              <a:buSzPct val="100000"/>
              <a:buChar char="•"/>
            </a:pPr>
            <a:r>
              <a:rPr lang="en-GB"/>
              <a:t>Finding: Elevated CO2 levels (above 1000 ppm) can impair cognitive function, affecting decision-making and problem-solving skills.</a:t>
            </a:r>
            <a:endParaRPr/>
          </a:p>
          <a:p>
            <a:pPr indent="-228600" lvl="0" marL="228600" rtl="0" algn="l">
              <a:lnSpc>
                <a:spcPct val="90000"/>
              </a:lnSpc>
              <a:spcBef>
                <a:spcPts val="1000"/>
              </a:spcBef>
              <a:spcAft>
                <a:spcPts val="0"/>
              </a:spcAft>
              <a:buClr>
                <a:schemeClr val="dk1"/>
              </a:buClr>
              <a:buSzPct val="100000"/>
              <a:buChar char="•"/>
            </a:pPr>
            <a:r>
              <a:rPr lang="en-GB"/>
              <a:t>Study 2:</a:t>
            </a:r>
            <a:endParaRPr/>
          </a:p>
          <a:p>
            <a:pPr indent="-228600" lvl="1" marL="685800" rtl="0" algn="l">
              <a:lnSpc>
                <a:spcPct val="90000"/>
              </a:lnSpc>
              <a:spcBef>
                <a:spcPts val="500"/>
              </a:spcBef>
              <a:spcAft>
                <a:spcPts val="0"/>
              </a:spcAft>
              <a:buClr>
                <a:schemeClr val="dk1"/>
              </a:buClr>
              <a:buSzPct val="100000"/>
              <a:buChar char="•"/>
            </a:pPr>
            <a:r>
              <a:rPr lang="en-GB"/>
              <a:t>Title: "Indoor carbon dioxide concentrations and related symptoms in elementary school children.”</a:t>
            </a:r>
            <a:endParaRPr/>
          </a:p>
          <a:p>
            <a:pPr indent="-228600" lvl="1" marL="685800" rtl="0" algn="l">
              <a:lnSpc>
                <a:spcPct val="90000"/>
              </a:lnSpc>
              <a:spcBef>
                <a:spcPts val="500"/>
              </a:spcBef>
              <a:spcAft>
                <a:spcPts val="0"/>
              </a:spcAft>
              <a:buClr>
                <a:schemeClr val="dk1"/>
              </a:buClr>
              <a:buSzPct val="100000"/>
              <a:buChar char="•"/>
            </a:pPr>
            <a:r>
              <a:rPr lang="en-GB"/>
              <a:t>Finding: High CO2 levels in classrooms are linked to increased reports of headaches, drowsiness, and decreased attention span among students.</a:t>
            </a:r>
            <a:endParaRPr/>
          </a:p>
          <a:p>
            <a:pPr indent="-228600" lvl="0" marL="228600" rtl="0" algn="l">
              <a:lnSpc>
                <a:spcPct val="90000"/>
              </a:lnSpc>
              <a:spcBef>
                <a:spcPts val="1000"/>
              </a:spcBef>
              <a:spcAft>
                <a:spcPts val="0"/>
              </a:spcAft>
              <a:buClr>
                <a:schemeClr val="dk1"/>
              </a:buClr>
              <a:buSzPct val="100000"/>
              <a:buChar char="•"/>
            </a:pPr>
            <a:r>
              <a:rPr lang="en-GB"/>
              <a:t>Conclusion: Continuous monitoring and managing CO2 levels are crucial for maintaining a healthy and productive indoor environment.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Studies on Formaldehyde Monitoring</a:t>
            </a:r>
            <a:endParaRPr/>
          </a:p>
        </p:txBody>
      </p:sp>
      <p:sp>
        <p:nvSpPr>
          <p:cNvPr id="406" name="Google Shape;40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Study 1:</a:t>
            </a:r>
            <a:endParaRPr/>
          </a:p>
          <a:p>
            <a:pPr indent="-228600" lvl="1" marL="685800" rtl="0" algn="l">
              <a:lnSpc>
                <a:spcPct val="90000"/>
              </a:lnSpc>
              <a:spcBef>
                <a:spcPts val="500"/>
              </a:spcBef>
              <a:spcAft>
                <a:spcPts val="0"/>
              </a:spcAft>
              <a:buClr>
                <a:schemeClr val="dk1"/>
              </a:buClr>
              <a:buSzPct val="100000"/>
              <a:buChar char="•"/>
            </a:pPr>
            <a:r>
              <a:rPr lang="en-GB"/>
              <a:t>Title: "Health effects of formaldehyde exposure and the influence of air quality on indoor air quality in healthcare settings.“</a:t>
            </a:r>
            <a:endParaRPr/>
          </a:p>
          <a:p>
            <a:pPr indent="-228600" lvl="1" marL="685800" rtl="0" algn="l">
              <a:lnSpc>
                <a:spcPct val="90000"/>
              </a:lnSpc>
              <a:spcBef>
                <a:spcPts val="500"/>
              </a:spcBef>
              <a:spcAft>
                <a:spcPts val="0"/>
              </a:spcAft>
              <a:buClr>
                <a:schemeClr val="dk1"/>
              </a:buClr>
              <a:buSzPct val="100000"/>
              <a:buChar char="•"/>
            </a:pPr>
            <a:r>
              <a:rPr lang="en-GB"/>
              <a:t>Finding: Elevated Formaldehyde levels are associated with increased respiratory issues and allergic reactions among patients and healthcare workers.</a:t>
            </a:r>
            <a:endParaRPr/>
          </a:p>
          <a:p>
            <a:pPr indent="-228600" lvl="0" marL="228600" rtl="0" algn="l">
              <a:lnSpc>
                <a:spcPct val="90000"/>
              </a:lnSpc>
              <a:spcBef>
                <a:spcPts val="1000"/>
              </a:spcBef>
              <a:spcAft>
                <a:spcPts val="0"/>
              </a:spcAft>
              <a:buClr>
                <a:schemeClr val="dk1"/>
              </a:buClr>
              <a:buSzPct val="100000"/>
              <a:buChar char="•"/>
            </a:pPr>
            <a:r>
              <a:rPr lang="en-GB"/>
              <a:t>Study 2:</a:t>
            </a:r>
            <a:endParaRPr/>
          </a:p>
          <a:p>
            <a:pPr indent="-228600" lvl="1" marL="685800" rtl="0" algn="l">
              <a:lnSpc>
                <a:spcPct val="90000"/>
              </a:lnSpc>
              <a:spcBef>
                <a:spcPts val="500"/>
              </a:spcBef>
              <a:spcAft>
                <a:spcPts val="0"/>
              </a:spcAft>
              <a:buClr>
                <a:schemeClr val="dk1"/>
              </a:buClr>
              <a:buSzPct val="100000"/>
              <a:buChar char="•"/>
            </a:pPr>
            <a:r>
              <a:rPr lang="en-GB"/>
              <a:t>Title: "Formaldehyde exposure in healthcare facilities: Sources, levels, and mitigation strategies.“</a:t>
            </a:r>
            <a:endParaRPr/>
          </a:p>
          <a:p>
            <a:pPr indent="-228600" lvl="1" marL="685800" rtl="0" algn="l">
              <a:lnSpc>
                <a:spcPct val="90000"/>
              </a:lnSpc>
              <a:spcBef>
                <a:spcPts val="500"/>
              </a:spcBef>
              <a:spcAft>
                <a:spcPts val="0"/>
              </a:spcAft>
              <a:buClr>
                <a:schemeClr val="dk1"/>
              </a:buClr>
              <a:buSzPct val="100000"/>
              <a:buChar char="•"/>
            </a:pPr>
            <a:r>
              <a:rPr lang="en-GB"/>
              <a:t>Finding: Sources of Formaldehyde in hospitals include building materials, furniture, and medical equipment. Effective monitoring and ventilation strategies are critical to reducing exposure.</a:t>
            </a:r>
            <a:endParaRPr/>
          </a:p>
          <a:p>
            <a:pPr indent="-228600" lvl="0" marL="228600" rtl="0" algn="l">
              <a:lnSpc>
                <a:spcPct val="90000"/>
              </a:lnSpc>
              <a:spcBef>
                <a:spcPts val="1000"/>
              </a:spcBef>
              <a:spcAft>
                <a:spcPts val="0"/>
              </a:spcAft>
              <a:buClr>
                <a:schemeClr val="dk1"/>
              </a:buClr>
              <a:buSzPct val="100000"/>
              <a:buChar char="•"/>
            </a:pPr>
            <a:r>
              <a:rPr lang="en-GB"/>
              <a:t>Conclusion: Continuous monitoring and control of Formaldehyde levels are essential for maintaining a safe and healthy indoor environment, particularly in healthcare settings.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28"/>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Play"/>
              <a:buNone/>
            </a:pPr>
            <a:r>
              <a:rPr lang="en-GB" sz="5000">
                <a:solidFill>
                  <a:schemeClr val="dk1"/>
                </a:solidFill>
                <a:latin typeface="Play"/>
                <a:ea typeface="Play"/>
                <a:cs typeface="Play"/>
                <a:sym typeface="Play"/>
              </a:rPr>
              <a:t>Market comparison</a:t>
            </a:r>
            <a:endParaRPr sz="5000">
              <a:solidFill>
                <a:schemeClr val="dk1"/>
              </a:solidFill>
              <a:latin typeface="Play"/>
              <a:ea typeface="Play"/>
              <a:cs typeface="Play"/>
              <a:sym typeface="Play"/>
            </a:endParaRPr>
          </a:p>
        </p:txBody>
      </p:sp>
      <p:sp>
        <p:nvSpPr>
          <p:cNvPr id="413" name="Google Shape;413;p28"/>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28"/>
          <p:cNvSpPr txBox="1"/>
          <p:nvPr/>
        </p:nvSpPr>
        <p:spPr>
          <a:xfrm>
            <a:off x="5976594" y="6046858"/>
            <a:ext cx="4422302" cy="255282"/>
          </a:xfrm>
          <a:prstGeom prst="rect">
            <a:avLst/>
          </a:prstGeom>
          <a:noFill/>
          <a:ln>
            <a:noFill/>
          </a:ln>
        </p:spPr>
        <p:txBody>
          <a:bodyPr anchorCtr="0" anchor="t" bIns="45700" lIns="91425" spcFirstLastPara="1" rIns="91425" wrap="square" tIns="45700">
            <a:normAutofit fontScale="32500" lnSpcReduction="20000"/>
          </a:bodyPr>
          <a:lstStyle/>
          <a:p>
            <a:pPr indent="0" lvl="0" marL="0" marR="0" rtl="0" algn="l">
              <a:lnSpc>
                <a:spcPct val="90000"/>
              </a:lnSpc>
              <a:spcBef>
                <a:spcPts val="0"/>
              </a:spcBef>
              <a:spcAft>
                <a:spcPts val="0"/>
              </a:spcAft>
              <a:buNone/>
            </a:pPr>
            <a:r>
              <a:rPr lang="en-GB" sz="2200">
                <a:solidFill>
                  <a:schemeClr val="dk1"/>
                </a:solidFill>
                <a:latin typeface="Arial"/>
                <a:ea typeface="Arial"/>
                <a:cs typeface="Arial"/>
                <a:sym typeface="Arial"/>
              </a:rPr>
              <a:t>* Applicable to Model Aeris+ only</a:t>
            </a:r>
            <a:br>
              <a:rPr lang="en-GB" sz="2200">
                <a:solidFill>
                  <a:schemeClr val="dk1"/>
                </a:solidFill>
                <a:latin typeface="Arial"/>
                <a:ea typeface="Arial"/>
                <a:cs typeface="Arial"/>
                <a:sym typeface="Arial"/>
              </a:rPr>
            </a:br>
            <a:r>
              <a:rPr lang="en-GB" sz="2200">
                <a:solidFill>
                  <a:schemeClr val="dk1"/>
                </a:solidFill>
                <a:latin typeface="Arial"/>
                <a:ea typeface="Arial"/>
                <a:cs typeface="Arial"/>
                <a:sym typeface="Arial"/>
              </a:rPr>
              <a:t>* Optional PID TVOC sensor</a:t>
            </a:r>
            <a:endParaRPr/>
          </a:p>
        </p:txBody>
      </p:sp>
      <p:graphicFrame>
        <p:nvGraphicFramePr>
          <p:cNvPr id="415" name="Google Shape;415;p28"/>
          <p:cNvGraphicFramePr/>
          <p:nvPr/>
        </p:nvGraphicFramePr>
        <p:xfrm>
          <a:off x="6099048" y="973015"/>
          <a:ext cx="3000000" cy="3000000"/>
        </p:xfrm>
        <a:graphic>
          <a:graphicData uri="http://schemas.openxmlformats.org/drawingml/2006/table">
            <a:tbl>
              <a:tblPr>
                <a:noFill/>
                <a:tableStyleId>{3C7608DD-8528-4A33-B0D8-6E264DFF036D}</a:tableStyleId>
              </a:tblPr>
              <a:tblGrid>
                <a:gridCol w="2352825"/>
                <a:gridCol w="610625"/>
                <a:gridCol w="828400"/>
                <a:gridCol w="828400"/>
                <a:gridCol w="838750"/>
              </a:tblGrid>
              <a:tr h="196475">
                <a:tc>
                  <a:txBody>
                    <a:bodyPr/>
                    <a:lstStyle/>
                    <a:p>
                      <a:pPr indent="0" lvl="0" marL="0" marR="0" rtl="0" algn="l">
                        <a:spcBef>
                          <a:spcPts val="0"/>
                        </a:spcBef>
                        <a:spcAft>
                          <a:spcPts val="0"/>
                        </a:spcAft>
                        <a:buNone/>
                      </a:pPr>
                      <a:r>
                        <a:t/>
                      </a:r>
                      <a:endParaRPr b="0" i="0" sz="1700" u="none" cap="none" strike="noStrike">
                        <a:latin typeface="Arial"/>
                        <a:ea typeface="Arial"/>
                        <a:cs typeface="Arial"/>
                        <a:sym typeface="Arial"/>
                      </a:endParaRPr>
                    </a:p>
                  </a:txBody>
                  <a:tcPr marT="5900" marB="0" marR="5900" marL="590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Aeris Lite</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Competitor A</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Competitor B</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Competitor C</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Temperature</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Relative Humidity</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Carbon Dioxide (CO2)</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PM2.5</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PM10</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Total Volatile Organic Compounds (TVOC)</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Formaldehyde (CH2O)</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Ozone (O3)</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Carbon Monoxide (CO)</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Optional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Configurable LED</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Zigbee/thread radio</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Offline data storage</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Mobile application</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Automations</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Alert and notification</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Dashboard</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Data export</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BMS API integration</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Optional add-on capability</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CSA Cybersecurity certified</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0000"/>
                          </a:highlight>
                          <a:latin typeface="Arial"/>
                          <a:ea typeface="Arial"/>
                          <a:cs typeface="Arial"/>
                          <a:sym typeface="Arial"/>
                        </a:rPr>
                        <a:t>No</a:t>
                      </a:r>
                      <a:endParaRPr b="0" i="0" sz="1700" u="none" cap="none" strike="noStrike">
                        <a:highlight>
                          <a:srgbClr val="FF00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SS554 compliant</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Partial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Partial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FFFF00"/>
                          </a:highlight>
                          <a:latin typeface="Arial"/>
                          <a:ea typeface="Arial"/>
                          <a:cs typeface="Arial"/>
                          <a:sym typeface="Arial"/>
                        </a:rPr>
                        <a:t>Partial</a:t>
                      </a:r>
                      <a:endParaRPr b="0" i="0" sz="1700" u="none" cap="none" strike="noStrike">
                        <a:highlight>
                          <a:srgbClr val="FFFF0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Well certification compliant</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Leed certification compliant</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l">
                        <a:spcBef>
                          <a:spcPts val="0"/>
                        </a:spcBef>
                        <a:spcAft>
                          <a:spcPts val="0"/>
                        </a:spcAft>
                        <a:buNone/>
                      </a:pPr>
                      <a:r>
                        <a:rPr b="0" i="0" lang="en-GB" sz="1000" u="none" cap="none" strike="noStrike">
                          <a:solidFill>
                            <a:srgbClr val="000000"/>
                          </a:solidFill>
                          <a:highlight>
                            <a:srgbClr val="92D050"/>
                          </a:highlight>
                          <a:latin typeface="Arial"/>
                          <a:ea typeface="Arial"/>
                          <a:cs typeface="Arial"/>
                          <a:sym typeface="Arial"/>
                        </a:rPr>
                        <a:t>Yes</a:t>
                      </a:r>
                      <a:endParaRPr b="0" i="0" sz="1700" u="none" cap="none" strike="noStrike">
                        <a:highlight>
                          <a:srgbClr val="92D050"/>
                        </a:highlight>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6475">
                <a:tc>
                  <a:txBody>
                    <a:bodyPr/>
                    <a:lstStyle/>
                    <a:p>
                      <a:pPr indent="0" lvl="0" marL="0" marR="0" rtl="0" algn="l">
                        <a:spcBef>
                          <a:spcPts val="0"/>
                        </a:spcBef>
                        <a:spcAft>
                          <a:spcPts val="0"/>
                        </a:spcAft>
                        <a:buNone/>
                      </a:pPr>
                      <a:r>
                        <a:rPr b="1" i="0" lang="en-GB" sz="1000" u="none" cap="none" strike="noStrike">
                          <a:solidFill>
                            <a:srgbClr val="000000"/>
                          </a:solidFill>
                          <a:latin typeface="Arial"/>
                          <a:ea typeface="Arial"/>
                          <a:cs typeface="Arial"/>
                          <a:sym typeface="Arial"/>
                        </a:rPr>
                        <a:t>Pricing SGD RRP</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000" u="none" cap="none" strike="noStrike">
                          <a:solidFill>
                            <a:srgbClr val="000000"/>
                          </a:solidFill>
                          <a:latin typeface="Arial"/>
                          <a:ea typeface="Arial"/>
                          <a:cs typeface="Arial"/>
                          <a:sym typeface="Arial"/>
                        </a:rPr>
                        <a:t>$799</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000" u="none" cap="none" strike="noStrike">
                          <a:solidFill>
                            <a:srgbClr val="000000"/>
                          </a:solidFill>
                          <a:latin typeface="Arial"/>
                          <a:ea typeface="Arial"/>
                          <a:cs typeface="Arial"/>
                          <a:sym typeface="Arial"/>
                        </a:rPr>
                        <a:t>$1,299</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000" u="none" cap="none" strike="noStrike">
                          <a:solidFill>
                            <a:srgbClr val="000000"/>
                          </a:solidFill>
                          <a:latin typeface="Arial"/>
                          <a:ea typeface="Arial"/>
                          <a:cs typeface="Arial"/>
                          <a:sym typeface="Arial"/>
                        </a:rPr>
                        <a:t>$1,999</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000" u="none" cap="none" strike="noStrike">
                          <a:solidFill>
                            <a:srgbClr val="000000"/>
                          </a:solidFill>
                          <a:latin typeface="Arial"/>
                          <a:ea typeface="Arial"/>
                          <a:cs typeface="Arial"/>
                          <a:sym typeface="Arial"/>
                        </a:rPr>
                        <a:t>$1,899</a:t>
                      </a:r>
                      <a:endParaRPr b="0" i="0" sz="1700" u="none" cap="none" strike="noStrike">
                        <a:latin typeface="Arial"/>
                        <a:ea typeface="Arial"/>
                        <a:cs typeface="Arial"/>
                        <a:sym typeface="Arial"/>
                      </a:endParaRPr>
                    </a:p>
                  </a:txBody>
                  <a:tcPr marT="5900" marB="0" marR="5900" marL="5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Future developments</a:t>
            </a:r>
            <a:endParaRPr/>
          </a:p>
        </p:txBody>
      </p:sp>
      <p:sp>
        <p:nvSpPr>
          <p:cNvPr id="421" name="Google Shape;42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Upcoming features:</a:t>
            </a:r>
            <a:endParaRPr/>
          </a:p>
          <a:p>
            <a:pPr indent="-228600" lvl="1" marL="685800" rtl="0" algn="l">
              <a:lnSpc>
                <a:spcPct val="90000"/>
              </a:lnSpc>
              <a:spcBef>
                <a:spcPts val="500"/>
              </a:spcBef>
              <a:spcAft>
                <a:spcPts val="0"/>
              </a:spcAft>
              <a:buClr>
                <a:schemeClr val="dk1"/>
              </a:buClr>
              <a:buSzPts val="2400"/>
              <a:buChar char="•"/>
            </a:pPr>
            <a:r>
              <a:rPr lang="en-GB"/>
              <a:t>Expanded pollutant detection.</a:t>
            </a:r>
            <a:endParaRPr/>
          </a:p>
          <a:p>
            <a:pPr indent="-228600" lvl="1" marL="685800" rtl="0" algn="l">
              <a:lnSpc>
                <a:spcPct val="90000"/>
              </a:lnSpc>
              <a:spcBef>
                <a:spcPts val="500"/>
              </a:spcBef>
              <a:spcAft>
                <a:spcPts val="0"/>
              </a:spcAft>
              <a:buClr>
                <a:schemeClr val="dk1"/>
              </a:buClr>
              <a:buSzPts val="2400"/>
              <a:buChar char="•"/>
            </a:pPr>
            <a:r>
              <a:rPr lang="en-GB"/>
              <a:t>Enhanced AI-driven analytics for action recommendations.</a:t>
            </a:r>
            <a:endParaRPr/>
          </a:p>
          <a:p>
            <a:pPr indent="-228600" lvl="1" marL="685800" rtl="0" algn="l">
              <a:lnSpc>
                <a:spcPct val="90000"/>
              </a:lnSpc>
              <a:spcBef>
                <a:spcPts val="500"/>
              </a:spcBef>
              <a:spcAft>
                <a:spcPts val="0"/>
              </a:spcAft>
              <a:buClr>
                <a:schemeClr val="dk1"/>
              </a:buClr>
              <a:buSzPts val="2400"/>
              <a:buChar char="•"/>
            </a:pPr>
            <a:r>
              <a:rPr lang="en-GB"/>
              <a:t>Integration with more smart control ecosystems.</a:t>
            </a:r>
            <a:endParaRPr/>
          </a:p>
          <a:p>
            <a:pPr indent="-228600" lvl="0" marL="228600" rtl="0" algn="l">
              <a:lnSpc>
                <a:spcPct val="90000"/>
              </a:lnSpc>
              <a:spcBef>
                <a:spcPts val="1000"/>
              </a:spcBef>
              <a:spcAft>
                <a:spcPts val="0"/>
              </a:spcAft>
              <a:buClr>
                <a:schemeClr val="dk1"/>
              </a:buClr>
              <a:buSzPts val="2800"/>
              <a:buChar char="•"/>
            </a:pPr>
            <a:r>
              <a:rPr lang="en-GB"/>
              <a:t>Partnerships:</a:t>
            </a:r>
            <a:endParaRPr/>
          </a:p>
          <a:p>
            <a:pPr indent="-228600" lvl="1" marL="685800" rtl="0" algn="l">
              <a:lnSpc>
                <a:spcPct val="90000"/>
              </a:lnSpc>
              <a:spcBef>
                <a:spcPts val="500"/>
              </a:spcBef>
              <a:spcAft>
                <a:spcPts val="0"/>
              </a:spcAft>
              <a:buClr>
                <a:schemeClr val="dk1"/>
              </a:buClr>
              <a:buSzPts val="2400"/>
              <a:buChar char="•"/>
            </a:pPr>
            <a:r>
              <a:rPr lang="en-GB"/>
              <a:t>Collaboration with green building and sustainability organisations.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Challenges in Maintaining Indoor Air Quality</a:t>
            </a:r>
            <a:endParaRPr/>
          </a:p>
        </p:txBody>
      </p:sp>
      <p:sp>
        <p:nvSpPr>
          <p:cNvPr id="176" name="Google Shape;17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chemeClr val="dk1"/>
              </a:buClr>
              <a:buSzPct val="100000"/>
              <a:buChar char="•"/>
            </a:pPr>
            <a:r>
              <a:rPr b="1" lang="en-GB"/>
              <a:t>Pollutant Sources:</a:t>
            </a:r>
            <a:endParaRPr/>
          </a:p>
          <a:p>
            <a:pPr indent="-228600" lvl="1" marL="685800" rtl="0" algn="l">
              <a:lnSpc>
                <a:spcPct val="90000"/>
              </a:lnSpc>
              <a:spcBef>
                <a:spcPts val="500"/>
              </a:spcBef>
              <a:spcAft>
                <a:spcPts val="0"/>
              </a:spcAft>
              <a:buClr>
                <a:schemeClr val="dk1"/>
              </a:buClr>
              <a:buSzPct val="100000"/>
              <a:buChar char="•"/>
            </a:pPr>
            <a:r>
              <a:rPr b="1" lang="en-GB"/>
              <a:t>Outdoor Pollution:</a:t>
            </a:r>
            <a:r>
              <a:rPr lang="en-GB"/>
              <a:t> Traffic, industrial emissions, and construction dust can infiltrate indoor spaces.</a:t>
            </a:r>
            <a:endParaRPr/>
          </a:p>
          <a:p>
            <a:pPr indent="-228600" lvl="1" marL="685800" rtl="0" algn="l">
              <a:lnSpc>
                <a:spcPct val="90000"/>
              </a:lnSpc>
              <a:spcBef>
                <a:spcPts val="500"/>
              </a:spcBef>
              <a:spcAft>
                <a:spcPts val="0"/>
              </a:spcAft>
              <a:buClr>
                <a:schemeClr val="dk1"/>
              </a:buClr>
              <a:buSzPct val="100000"/>
              <a:buChar char="•"/>
            </a:pPr>
            <a:r>
              <a:rPr b="1" lang="en-GB"/>
              <a:t>Indoor Activities:</a:t>
            </a:r>
            <a:r>
              <a:rPr lang="en-GB"/>
              <a:t> Cooking, cleaning, and smoking can introduce harmful particulates and gases.</a:t>
            </a:r>
            <a:endParaRPr/>
          </a:p>
          <a:p>
            <a:pPr indent="-228600" lvl="1" marL="685800" rtl="0" algn="l">
              <a:lnSpc>
                <a:spcPct val="90000"/>
              </a:lnSpc>
              <a:spcBef>
                <a:spcPts val="500"/>
              </a:spcBef>
              <a:spcAft>
                <a:spcPts val="0"/>
              </a:spcAft>
              <a:buClr>
                <a:schemeClr val="dk1"/>
              </a:buClr>
              <a:buSzPct val="100000"/>
              <a:buChar char="•"/>
            </a:pPr>
            <a:r>
              <a:rPr b="1" lang="en-GB"/>
              <a:t>Building Materials:</a:t>
            </a:r>
            <a:r>
              <a:rPr lang="en-GB"/>
              <a:t> Off-gassing from paints, furniture, and carpets can release volatile organic compounds (VOCs) and formaldehyde.</a:t>
            </a:r>
            <a:endParaRPr/>
          </a:p>
          <a:p>
            <a:pPr indent="-228600" lvl="0" marL="228600" rtl="0" algn="l">
              <a:lnSpc>
                <a:spcPct val="90000"/>
              </a:lnSpc>
              <a:spcBef>
                <a:spcPts val="1000"/>
              </a:spcBef>
              <a:spcAft>
                <a:spcPts val="0"/>
              </a:spcAft>
              <a:buClr>
                <a:schemeClr val="dk1"/>
              </a:buClr>
              <a:buSzPct val="100000"/>
              <a:buChar char="•"/>
            </a:pPr>
            <a:r>
              <a:rPr b="1" lang="en-GB"/>
              <a:t>Ventilation Issues:</a:t>
            </a:r>
            <a:endParaRPr/>
          </a:p>
          <a:p>
            <a:pPr indent="-228600" lvl="1" marL="685800" rtl="0" algn="l">
              <a:lnSpc>
                <a:spcPct val="90000"/>
              </a:lnSpc>
              <a:spcBef>
                <a:spcPts val="500"/>
              </a:spcBef>
              <a:spcAft>
                <a:spcPts val="0"/>
              </a:spcAft>
              <a:buClr>
                <a:schemeClr val="dk1"/>
              </a:buClr>
              <a:buSzPct val="100000"/>
              <a:buChar char="•"/>
            </a:pPr>
            <a:r>
              <a:rPr b="1" lang="en-GB"/>
              <a:t>Poor Ventilation:</a:t>
            </a:r>
            <a:r>
              <a:rPr lang="en-GB"/>
              <a:t> Inadequate airflow can lead to the accumulation of pollutants.</a:t>
            </a:r>
            <a:endParaRPr/>
          </a:p>
          <a:p>
            <a:pPr indent="-228600" lvl="1" marL="685800" rtl="0" algn="l">
              <a:lnSpc>
                <a:spcPct val="90000"/>
              </a:lnSpc>
              <a:spcBef>
                <a:spcPts val="500"/>
              </a:spcBef>
              <a:spcAft>
                <a:spcPts val="0"/>
              </a:spcAft>
              <a:buClr>
                <a:schemeClr val="dk1"/>
              </a:buClr>
              <a:buSzPct val="100000"/>
              <a:buChar char="•"/>
            </a:pPr>
            <a:r>
              <a:rPr b="1" lang="en-GB"/>
              <a:t>HVAC System Maintenance:</a:t>
            </a:r>
            <a:r>
              <a:rPr lang="en-GB"/>
              <a:t> Regular maintenance is required to ensure filters and ducts are clean and functioning properly.</a:t>
            </a:r>
            <a:endParaRPr/>
          </a:p>
          <a:p>
            <a:pPr indent="-228600" lvl="1" marL="685800" rtl="0" algn="l">
              <a:lnSpc>
                <a:spcPct val="90000"/>
              </a:lnSpc>
              <a:spcBef>
                <a:spcPts val="500"/>
              </a:spcBef>
              <a:spcAft>
                <a:spcPts val="0"/>
              </a:spcAft>
              <a:buClr>
                <a:schemeClr val="dk1"/>
              </a:buClr>
              <a:buSzPct val="100000"/>
              <a:buChar char="•"/>
            </a:pPr>
            <a:r>
              <a:rPr b="1" lang="en-GB"/>
              <a:t>Energy Efficiency vs. Air Quality:</a:t>
            </a:r>
            <a:r>
              <a:rPr lang="en-GB"/>
              <a:t> Balancing energy-saving measures with adequate ventilation can be challenging.</a:t>
            </a:r>
            <a:endParaRPr/>
          </a:p>
          <a:p>
            <a:pPr indent="-228600" lvl="0" marL="228600" rtl="0" algn="l">
              <a:lnSpc>
                <a:spcPct val="90000"/>
              </a:lnSpc>
              <a:spcBef>
                <a:spcPts val="1000"/>
              </a:spcBef>
              <a:spcAft>
                <a:spcPts val="0"/>
              </a:spcAft>
              <a:buClr>
                <a:schemeClr val="dk1"/>
              </a:buClr>
              <a:buSzPct val="100000"/>
              <a:buChar char="•"/>
            </a:pPr>
            <a:r>
              <a:rPr b="1" lang="en-GB"/>
              <a:t>Occupant Behaviour:</a:t>
            </a:r>
            <a:endParaRPr/>
          </a:p>
          <a:p>
            <a:pPr indent="-228600" lvl="1" marL="685800" rtl="0" algn="l">
              <a:lnSpc>
                <a:spcPct val="90000"/>
              </a:lnSpc>
              <a:spcBef>
                <a:spcPts val="500"/>
              </a:spcBef>
              <a:spcAft>
                <a:spcPts val="0"/>
              </a:spcAft>
              <a:buClr>
                <a:schemeClr val="dk1"/>
              </a:buClr>
              <a:buSzPct val="100000"/>
              <a:buChar char="•"/>
            </a:pPr>
            <a:r>
              <a:rPr b="1" lang="en-GB"/>
              <a:t>High Occupancy:</a:t>
            </a:r>
            <a:r>
              <a:rPr lang="en-GB"/>
              <a:t> More people can increase CO2 levels and spread pollutants.</a:t>
            </a:r>
            <a:endParaRPr/>
          </a:p>
          <a:p>
            <a:pPr indent="-228600" lvl="1" marL="685800" rtl="0" algn="l">
              <a:lnSpc>
                <a:spcPct val="90000"/>
              </a:lnSpc>
              <a:spcBef>
                <a:spcPts val="500"/>
              </a:spcBef>
              <a:spcAft>
                <a:spcPts val="0"/>
              </a:spcAft>
              <a:buClr>
                <a:schemeClr val="dk1"/>
              </a:buClr>
              <a:buSzPct val="100000"/>
              <a:buChar char="•"/>
            </a:pPr>
            <a:r>
              <a:rPr b="1" lang="en-GB"/>
              <a:t>Inconsistent Practices:</a:t>
            </a:r>
            <a:r>
              <a:rPr lang="en-GB"/>
              <a:t> Irregular cleaning and maintenance routines can lead to fluctuating air quality.</a:t>
            </a:r>
            <a:endParaRPr/>
          </a:p>
          <a:p>
            <a:pPr indent="-228600" lvl="0" marL="228600" rtl="0" algn="l">
              <a:lnSpc>
                <a:spcPct val="90000"/>
              </a:lnSpc>
              <a:spcBef>
                <a:spcPts val="1000"/>
              </a:spcBef>
              <a:spcAft>
                <a:spcPts val="0"/>
              </a:spcAft>
              <a:buClr>
                <a:schemeClr val="dk1"/>
              </a:buClr>
              <a:buSzPct val="100000"/>
              <a:buChar char="•"/>
            </a:pPr>
            <a:r>
              <a:rPr b="1" lang="en-GB"/>
              <a:t>Environmental Factors:</a:t>
            </a:r>
            <a:endParaRPr/>
          </a:p>
          <a:p>
            <a:pPr indent="-228600" lvl="1" marL="685800" rtl="0" algn="l">
              <a:lnSpc>
                <a:spcPct val="90000"/>
              </a:lnSpc>
              <a:spcBef>
                <a:spcPts val="500"/>
              </a:spcBef>
              <a:spcAft>
                <a:spcPts val="0"/>
              </a:spcAft>
              <a:buClr>
                <a:schemeClr val="dk1"/>
              </a:buClr>
              <a:buSzPct val="100000"/>
              <a:buChar char="•"/>
            </a:pPr>
            <a:r>
              <a:rPr b="1" lang="en-GB"/>
              <a:t>Weather Conditions:</a:t>
            </a:r>
            <a:r>
              <a:rPr lang="en-GB"/>
              <a:t> High humidity and temperature can exacerbate indoor air quality issues.</a:t>
            </a:r>
            <a:endParaRPr/>
          </a:p>
          <a:p>
            <a:pPr indent="-228600" lvl="1" marL="685800" rtl="0" algn="l">
              <a:lnSpc>
                <a:spcPct val="90000"/>
              </a:lnSpc>
              <a:spcBef>
                <a:spcPts val="500"/>
              </a:spcBef>
              <a:spcAft>
                <a:spcPts val="0"/>
              </a:spcAft>
              <a:buClr>
                <a:schemeClr val="dk1"/>
              </a:buClr>
              <a:buSzPct val="100000"/>
              <a:buChar char="•"/>
            </a:pPr>
            <a:r>
              <a:rPr b="1" lang="en-GB"/>
              <a:t>Seasonal Variations:</a:t>
            </a:r>
            <a:r>
              <a:rPr lang="en-GB"/>
              <a:t> Different seasons can bring varying levels of pollen, mold, and other allergens.</a:t>
            </a:r>
            <a:endParaRPr/>
          </a:p>
          <a:p>
            <a:pPr indent="-228600" lvl="0" marL="228600" rtl="0" algn="l">
              <a:lnSpc>
                <a:spcPct val="90000"/>
              </a:lnSpc>
              <a:spcBef>
                <a:spcPts val="1000"/>
              </a:spcBef>
              <a:spcAft>
                <a:spcPts val="0"/>
              </a:spcAft>
              <a:buClr>
                <a:schemeClr val="dk1"/>
              </a:buClr>
              <a:buSzPct val="100000"/>
              <a:buChar char="•"/>
            </a:pPr>
            <a:r>
              <a:rPr b="1" lang="en-GB"/>
              <a:t>Detection and Response:</a:t>
            </a:r>
            <a:endParaRPr/>
          </a:p>
          <a:p>
            <a:pPr indent="-228600" lvl="1" marL="685800" rtl="0" algn="l">
              <a:lnSpc>
                <a:spcPct val="90000"/>
              </a:lnSpc>
              <a:spcBef>
                <a:spcPts val="500"/>
              </a:spcBef>
              <a:spcAft>
                <a:spcPts val="0"/>
              </a:spcAft>
              <a:buClr>
                <a:schemeClr val="dk1"/>
              </a:buClr>
              <a:buSzPct val="100000"/>
              <a:buChar char="•"/>
            </a:pPr>
            <a:r>
              <a:rPr b="1" lang="en-GB"/>
              <a:t>Lack of Monitoring:</a:t>
            </a:r>
            <a:r>
              <a:rPr lang="en-GB"/>
              <a:t> Without real-time monitoring, it’s difficult to detect and respond to air quality issues promptly.</a:t>
            </a:r>
            <a:endParaRPr/>
          </a:p>
          <a:p>
            <a:pPr indent="-228600" lvl="1" marL="685800" rtl="0" algn="l">
              <a:lnSpc>
                <a:spcPct val="90000"/>
              </a:lnSpc>
              <a:spcBef>
                <a:spcPts val="500"/>
              </a:spcBef>
              <a:spcAft>
                <a:spcPts val="0"/>
              </a:spcAft>
              <a:buClr>
                <a:schemeClr val="dk1"/>
              </a:buClr>
              <a:buSzPct val="100000"/>
              <a:buChar char="•"/>
            </a:pPr>
            <a:r>
              <a:rPr b="1" lang="en-GB"/>
              <a:t>Delayed Action:</a:t>
            </a:r>
            <a:r>
              <a:rPr lang="en-GB"/>
              <a:t> Without immediate alerts and actionable data, responses to deteriorating air quality may be too slow.</a:t>
            </a:r>
            <a:endParaRPr/>
          </a:p>
          <a:p>
            <a:pPr indent="-228600" lvl="0" marL="228600" rtl="0" algn="l">
              <a:lnSpc>
                <a:spcPct val="90000"/>
              </a:lnSpc>
              <a:spcBef>
                <a:spcPts val="1000"/>
              </a:spcBef>
              <a:spcAft>
                <a:spcPts val="0"/>
              </a:spcAft>
              <a:buClr>
                <a:schemeClr val="dk1"/>
              </a:buClr>
              <a:buSzPct val="100000"/>
              <a:buChar char="•"/>
            </a:pPr>
            <a:r>
              <a:rPr b="1" lang="en-GB"/>
              <a:t>Regulatory Compliance:</a:t>
            </a:r>
            <a:endParaRPr/>
          </a:p>
          <a:p>
            <a:pPr indent="-228600" lvl="1" marL="685800" rtl="0" algn="l">
              <a:lnSpc>
                <a:spcPct val="90000"/>
              </a:lnSpc>
              <a:spcBef>
                <a:spcPts val="500"/>
              </a:spcBef>
              <a:spcAft>
                <a:spcPts val="0"/>
              </a:spcAft>
              <a:buClr>
                <a:schemeClr val="dk1"/>
              </a:buClr>
              <a:buSzPct val="100000"/>
              <a:buChar char="•"/>
            </a:pPr>
            <a:r>
              <a:rPr b="1" lang="en-GB"/>
              <a:t>Adherence to Standards:</a:t>
            </a:r>
            <a:r>
              <a:rPr lang="en-GB"/>
              <a:t> Ensuring compliance with local and international air quality standards can be complex.</a:t>
            </a:r>
            <a:endParaRPr/>
          </a:p>
          <a:p>
            <a:pPr indent="-228600" lvl="1" marL="685800" rtl="0" algn="l">
              <a:lnSpc>
                <a:spcPct val="90000"/>
              </a:lnSpc>
              <a:spcBef>
                <a:spcPts val="500"/>
              </a:spcBef>
              <a:spcAft>
                <a:spcPts val="0"/>
              </a:spcAft>
              <a:buClr>
                <a:schemeClr val="dk1"/>
              </a:buClr>
              <a:buSzPct val="100000"/>
              <a:buChar char="•"/>
            </a:pPr>
            <a:r>
              <a:rPr b="1" lang="en-GB"/>
              <a:t>Continuous Updates:</a:t>
            </a:r>
            <a:r>
              <a:rPr lang="en-GB"/>
              <a:t> Staying updated with evolving regulations and standards requires constant attention.</a:t>
            </a:r>
            <a:endParaRPr/>
          </a:p>
          <a:p>
            <a:pPr indent="-14414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3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8" name="Google Shape;428;p30"/>
          <p:cNvSpPr txBox="1"/>
          <p:nvPr>
            <p:ph type="title"/>
          </p:nvPr>
        </p:nvSpPr>
        <p:spPr>
          <a:xfrm>
            <a:off x="2197101" y="735283"/>
            <a:ext cx="4978399" cy="31650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Play"/>
              <a:buNone/>
            </a:pPr>
            <a:r>
              <a:rPr lang="en-GB" sz="5200">
                <a:solidFill>
                  <a:schemeClr val="dk1"/>
                </a:solidFill>
                <a:latin typeface="Play"/>
                <a:ea typeface="Play"/>
                <a:cs typeface="Play"/>
                <a:sym typeface="Play"/>
              </a:rPr>
              <a:t>Q&amp;A</a:t>
            </a:r>
            <a:endParaRPr/>
          </a:p>
        </p:txBody>
      </p:sp>
      <p:pic>
        <p:nvPicPr>
          <p:cNvPr descr="Questions" id="429" name="Google Shape;429;p30"/>
          <p:cNvPicPr preferRelativeResize="0"/>
          <p:nvPr/>
        </p:nvPicPr>
        <p:blipFill rotWithShape="1">
          <a:blip r:embed="rId3">
            <a:alphaModFix/>
          </a:blip>
          <a:srcRect b="0" l="0" r="0" t="0"/>
          <a:stretch/>
        </p:blipFill>
        <p:spPr>
          <a:xfrm>
            <a:off x="717549" y="2776619"/>
            <a:ext cx="1289051" cy="1289051"/>
          </a:xfrm>
          <a:prstGeom prst="rect">
            <a:avLst/>
          </a:prstGeom>
          <a:noFill/>
          <a:ln>
            <a:noFill/>
          </a:ln>
        </p:spPr>
      </p:pic>
      <p:pic>
        <p:nvPicPr>
          <p:cNvPr descr="Questions" id="430" name="Google Shape;430;p30"/>
          <p:cNvPicPr preferRelativeResize="0"/>
          <p:nvPr/>
        </p:nvPicPr>
        <p:blipFill rotWithShape="1">
          <a:blip r:embed="rId3">
            <a:alphaModFix amt="15000"/>
          </a:blip>
          <a:srcRect b="0" l="0" r="0" t="0"/>
          <a:stretch/>
        </p:blipFill>
        <p:spPr>
          <a:xfrm>
            <a:off x="6607815" y="716407"/>
            <a:ext cx="5411343" cy="541134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Conclusion</a:t>
            </a:r>
            <a:endParaRPr/>
          </a:p>
        </p:txBody>
      </p:sp>
      <p:sp>
        <p:nvSpPr>
          <p:cNvPr id="436" name="Google Shape;43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Font typeface="Arial"/>
              <a:buChar char="•"/>
            </a:pPr>
            <a:r>
              <a:rPr b="1" lang="en-GB"/>
              <a:t>Health and Safety:</a:t>
            </a:r>
            <a:r>
              <a:rPr lang="en-GB"/>
              <a:t> Continuous IAQ monitoring is essential for protecting the health and well-being of occupants by mitigating respiratory, cardiovascular, and other health risks associated with poor air quality.</a:t>
            </a:r>
            <a:endParaRPr/>
          </a:p>
          <a:p>
            <a:pPr indent="-228600" lvl="0" marL="228600" rtl="0" algn="l">
              <a:lnSpc>
                <a:spcPct val="90000"/>
              </a:lnSpc>
              <a:spcBef>
                <a:spcPts val="1000"/>
              </a:spcBef>
              <a:spcAft>
                <a:spcPts val="0"/>
              </a:spcAft>
              <a:buClr>
                <a:schemeClr val="dk1"/>
              </a:buClr>
              <a:buSzPct val="100000"/>
              <a:buFont typeface="Arial"/>
              <a:buChar char="•"/>
            </a:pPr>
            <a:r>
              <a:rPr b="1" lang="en-GB"/>
              <a:t>Enhanced Productivity:</a:t>
            </a:r>
            <a:r>
              <a:rPr lang="en-GB"/>
              <a:t> Maintaining optimal air quality leads to improved cognitive function, concentration, and overall productivity in workplaces and educational institutions.</a:t>
            </a:r>
            <a:endParaRPr/>
          </a:p>
          <a:p>
            <a:pPr indent="-228600" lvl="0" marL="228600" rtl="0" algn="l">
              <a:lnSpc>
                <a:spcPct val="90000"/>
              </a:lnSpc>
              <a:spcBef>
                <a:spcPts val="1000"/>
              </a:spcBef>
              <a:spcAft>
                <a:spcPts val="0"/>
              </a:spcAft>
              <a:buClr>
                <a:schemeClr val="dk1"/>
              </a:buClr>
              <a:buSzPct val="100000"/>
              <a:buFont typeface="Arial"/>
              <a:buChar char="•"/>
            </a:pPr>
            <a:r>
              <a:rPr b="1" lang="en-GB"/>
              <a:t>Compliance and Standards:</a:t>
            </a:r>
            <a:r>
              <a:rPr lang="en-GB"/>
              <a:t> Regular monitoring ensures adherence to global standards and regulatory requirements, supporting sustainability and safety certifications like WELL, LEED, and SS554.</a:t>
            </a:r>
            <a:endParaRPr/>
          </a:p>
          <a:p>
            <a:pPr indent="-228600" lvl="0" marL="228600" rtl="0" algn="l">
              <a:lnSpc>
                <a:spcPct val="90000"/>
              </a:lnSpc>
              <a:spcBef>
                <a:spcPts val="1000"/>
              </a:spcBef>
              <a:spcAft>
                <a:spcPts val="0"/>
              </a:spcAft>
              <a:buClr>
                <a:schemeClr val="dk1"/>
              </a:buClr>
              <a:buSzPct val="100000"/>
              <a:buFont typeface="Arial"/>
              <a:buChar char="•"/>
            </a:pPr>
            <a:r>
              <a:rPr b="1" lang="en-GB"/>
              <a:t>Economic Benefits:</a:t>
            </a:r>
            <a:r>
              <a:rPr lang="en-GB"/>
              <a:t> Effective IAQ management reduces healthcare costs and building maintenance expenses, while enhancing occupant satisfaction and retention.</a:t>
            </a:r>
            <a:endParaRPr/>
          </a:p>
          <a:p>
            <a:pPr indent="-228600" lvl="0" marL="228600" rtl="0" algn="l">
              <a:lnSpc>
                <a:spcPct val="90000"/>
              </a:lnSpc>
              <a:spcBef>
                <a:spcPts val="1000"/>
              </a:spcBef>
              <a:spcAft>
                <a:spcPts val="0"/>
              </a:spcAft>
              <a:buClr>
                <a:schemeClr val="dk1"/>
              </a:buClr>
              <a:buSzPct val="100000"/>
              <a:buFont typeface="Arial"/>
              <a:buChar char="•"/>
            </a:pPr>
            <a:r>
              <a:rPr b="1" lang="en-GB"/>
              <a:t>Environmental Control:</a:t>
            </a:r>
            <a:r>
              <a:rPr lang="en-GB"/>
              <a:t> Real-time data and alerts enable proactive management of indoor environments, ensuring comfort and preventing issues related to humidity, temperature, and pollutant levels.</a:t>
            </a:r>
            <a:endParaRPr/>
          </a:p>
          <a:p>
            <a:pPr indent="0" lvl="0" marL="0" rtl="0" algn="l">
              <a:lnSpc>
                <a:spcPct val="90000"/>
              </a:lnSpc>
              <a:spcBef>
                <a:spcPts val="1000"/>
              </a:spcBef>
              <a:spcAft>
                <a:spcPts val="0"/>
              </a:spcAft>
              <a:buClr>
                <a:schemeClr val="dk1"/>
              </a:buClr>
              <a:buSzPct val="100000"/>
              <a:buNone/>
            </a:pPr>
            <a:r>
              <a:rPr lang="en-GB"/>
              <a:t>By prioritizing indoor air quality monitoring, we create healthier, safer, and more productive indoor environments, ultimately enhancing the quality of life and well-being for all occupants.</a:t>
            </a:r>
            <a:endParaRPr/>
          </a:p>
          <a:p>
            <a:pPr indent="-10414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Aeris Lite Features and benefits</a:t>
            </a:r>
            <a:endParaRPr/>
          </a:p>
        </p:txBody>
      </p:sp>
      <p:sp>
        <p:nvSpPr>
          <p:cNvPr id="442" name="Google Shape;44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Comprehensive monitoring with seven key parameters.</a:t>
            </a:r>
            <a:endParaRPr/>
          </a:p>
          <a:p>
            <a:pPr indent="-228600" lvl="0" marL="228600" rtl="0" algn="l">
              <a:lnSpc>
                <a:spcPct val="90000"/>
              </a:lnSpc>
              <a:spcBef>
                <a:spcPts val="1000"/>
              </a:spcBef>
              <a:spcAft>
                <a:spcPts val="0"/>
              </a:spcAft>
              <a:buClr>
                <a:schemeClr val="dk1"/>
              </a:buClr>
              <a:buSzPct val="100000"/>
              <a:buChar char="•"/>
            </a:pPr>
            <a:r>
              <a:rPr lang="en-GB"/>
              <a:t>Developed from the ground up in Singapore.</a:t>
            </a:r>
            <a:endParaRPr/>
          </a:p>
          <a:p>
            <a:pPr indent="-228600" lvl="0" marL="228600" rtl="0" algn="l">
              <a:lnSpc>
                <a:spcPct val="90000"/>
              </a:lnSpc>
              <a:spcBef>
                <a:spcPts val="1000"/>
              </a:spcBef>
              <a:spcAft>
                <a:spcPts val="0"/>
              </a:spcAft>
              <a:buClr>
                <a:schemeClr val="dk1"/>
              </a:buClr>
              <a:buSzPct val="100000"/>
              <a:buChar char="•"/>
            </a:pPr>
            <a:r>
              <a:rPr lang="en-GB"/>
              <a:t>Certified cybersecurity.</a:t>
            </a:r>
            <a:endParaRPr/>
          </a:p>
          <a:p>
            <a:pPr indent="-228600" lvl="0" marL="228600" rtl="0" algn="l">
              <a:lnSpc>
                <a:spcPct val="90000"/>
              </a:lnSpc>
              <a:spcBef>
                <a:spcPts val="1000"/>
              </a:spcBef>
              <a:spcAft>
                <a:spcPts val="0"/>
              </a:spcAft>
              <a:buClr>
                <a:schemeClr val="dk1"/>
              </a:buClr>
              <a:buSzPct val="100000"/>
              <a:buChar char="•"/>
            </a:pPr>
            <a:r>
              <a:rPr lang="en-GB"/>
              <a:t>Seamless Wi-Fi connectivity and support for Thread/Zigbee radio.</a:t>
            </a:r>
            <a:endParaRPr/>
          </a:p>
          <a:p>
            <a:pPr indent="-228600" lvl="0" marL="228600" rtl="0" algn="l">
              <a:lnSpc>
                <a:spcPct val="90000"/>
              </a:lnSpc>
              <a:spcBef>
                <a:spcPts val="1000"/>
              </a:spcBef>
              <a:spcAft>
                <a:spcPts val="0"/>
              </a:spcAft>
              <a:buClr>
                <a:schemeClr val="dk1"/>
              </a:buClr>
              <a:buSzPct val="100000"/>
              <a:buChar char="•"/>
            </a:pPr>
            <a:r>
              <a:rPr lang="en-GB"/>
              <a:t>Efficient BMS integration with API and MQTT support.</a:t>
            </a:r>
            <a:endParaRPr/>
          </a:p>
          <a:p>
            <a:pPr indent="-228600" lvl="0" marL="228600" rtl="0" algn="l">
              <a:lnSpc>
                <a:spcPct val="90000"/>
              </a:lnSpc>
              <a:spcBef>
                <a:spcPts val="1000"/>
              </a:spcBef>
              <a:spcAft>
                <a:spcPts val="0"/>
              </a:spcAft>
              <a:buClr>
                <a:schemeClr val="dk1"/>
              </a:buClr>
              <a:buSzPct val="100000"/>
              <a:buChar char="•"/>
            </a:pPr>
            <a:r>
              <a:rPr lang="en-GB"/>
              <a:t>Industrial aesthetics, functional and sleek.</a:t>
            </a:r>
            <a:endParaRPr/>
          </a:p>
          <a:p>
            <a:pPr indent="-228600" lvl="0" marL="228600" rtl="0" algn="l">
              <a:lnSpc>
                <a:spcPct val="90000"/>
              </a:lnSpc>
              <a:spcBef>
                <a:spcPts val="1000"/>
              </a:spcBef>
              <a:spcAft>
                <a:spcPts val="0"/>
              </a:spcAft>
              <a:buClr>
                <a:schemeClr val="dk1"/>
              </a:buClr>
              <a:buSzPct val="100000"/>
              <a:buChar char="•"/>
            </a:pPr>
            <a:r>
              <a:rPr lang="en-GB"/>
              <a:t>User defined automations and threshold </a:t>
            </a:r>
            <a:endParaRPr/>
          </a:p>
          <a:p>
            <a:pPr indent="-228600" lvl="0" marL="228600" rtl="0" algn="l">
              <a:lnSpc>
                <a:spcPct val="90000"/>
              </a:lnSpc>
              <a:spcBef>
                <a:spcPts val="1000"/>
              </a:spcBef>
              <a:spcAft>
                <a:spcPts val="0"/>
              </a:spcAft>
              <a:buClr>
                <a:schemeClr val="dk1"/>
              </a:buClr>
              <a:buSzPct val="100000"/>
              <a:buChar char="•"/>
            </a:pPr>
            <a:r>
              <a:rPr lang="en-GB"/>
              <a:t>Mobile Application: Monitor real-time data, receive alerts, and manage settings conveniently via the Aeris Lite mobile app.</a:t>
            </a:r>
            <a:endParaRPr/>
          </a:p>
          <a:p>
            <a:pPr indent="-228600" lvl="0" marL="228600" rtl="0" algn="l">
              <a:lnSpc>
                <a:spcPct val="90000"/>
              </a:lnSpc>
              <a:spcBef>
                <a:spcPts val="1000"/>
              </a:spcBef>
              <a:spcAft>
                <a:spcPts val="0"/>
              </a:spcAft>
              <a:buClr>
                <a:schemeClr val="dk1"/>
              </a:buClr>
              <a:buSzPct val="100000"/>
              <a:buChar char="•"/>
            </a:pPr>
            <a:r>
              <a:rPr lang="en-GB"/>
              <a:t>Dashboard: Visualize real-time air quality metrics, historical data trends.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Contact Us</a:t>
            </a:r>
            <a:endParaRPr/>
          </a:p>
        </p:txBody>
      </p:sp>
      <p:sp>
        <p:nvSpPr>
          <p:cNvPr id="448" name="Google Shape;44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Website: </a:t>
            </a:r>
            <a:r>
              <a:rPr lang="en-GB" u="sng">
                <a:solidFill>
                  <a:schemeClr val="hlink"/>
                </a:solidFill>
                <a:hlinkClick r:id="rId3"/>
              </a:rPr>
              <a:t>https://aeris.what-if.sg</a:t>
            </a:r>
            <a:endParaRPr/>
          </a:p>
          <a:p>
            <a:pPr indent="0" lvl="0" marL="0" rtl="0" algn="l">
              <a:lnSpc>
                <a:spcPct val="90000"/>
              </a:lnSpc>
              <a:spcBef>
                <a:spcPts val="1000"/>
              </a:spcBef>
              <a:spcAft>
                <a:spcPts val="0"/>
              </a:spcAft>
              <a:buClr>
                <a:schemeClr val="dk1"/>
              </a:buClr>
              <a:buSzPts val="2800"/>
              <a:buNone/>
            </a:pPr>
            <a:r>
              <a:rPr lang="en-GB"/>
              <a:t>Email:  aeris@what-if.sg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3" name="Google Shape;183;p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GB" sz="5400"/>
              <a:t>Aeris Lite</a:t>
            </a:r>
            <a:endParaRPr sz="5400"/>
          </a:p>
        </p:txBody>
      </p:sp>
      <p:sp>
        <p:nvSpPr>
          <p:cNvPr id="184" name="Google Shape;184;p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5" name="Google Shape;185;p4"/>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fontScale="92500" lnSpcReduction="10000"/>
          </a:bodyPr>
          <a:lstStyle/>
          <a:p>
            <a:pPr indent="-228600" lvl="1" marL="685800" rtl="0" algn="l">
              <a:lnSpc>
                <a:spcPct val="90000"/>
              </a:lnSpc>
              <a:spcBef>
                <a:spcPts val="0"/>
              </a:spcBef>
              <a:spcAft>
                <a:spcPts val="0"/>
              </a:spcAft>
              <a:buClr>
                <a:schemeClr val="dk1"/>
              </a:buClr>
              <a:buSzPct val="100000"/>
              <a:buChar char="•"/>
            </a:pPr>
            <a:r>
              <a:rPr b="1" lang="en-GB" sz="1000"/>
              <a:t>Real-time air quality Monitoring</a:t>
            </a:r>
            <a:r>
              <a:rPr lang="en-GB" sz="1000"/>
              <a:t>: Continuous air quality data.</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Real-time LED colour visual Alerts</a:t>
            </a:r>
            <a:r>
              <a:rPr lang="en-GB" sz="1000">
                <a:solidFill>
                  <a:srgbClr val="82CAEB"/>
                </a:solidFill>
              </a:rPr>
              <a:t>:</a:t>
            </a:r>
            <a:r>
              <a:rPr lang="en-GB" sz="1000"/>
              <a:t> Visual alerts with adjustable settings.</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Offline Data Storage:</a:t>
            </a:r>
            <a:r>
              <a:rPr b="1" lang="en-GB" sz="1000"/>
              <a:t>  </a:t>
            </a:r>
            <a:r>
              <a:rPr lang="en-GB" sz="1000"/>
              <a:t>Ensures data integrity during connectivity interruptions.</a:t>
            </a:r>
            <a:endParaRPr/>
          </a:p>
          <a:p>
            <a:pPr indent="-228600" lvl="1" marL="685800" rtl="0" algn="l">
              <a:lnSpc>
                <a:spcPct val="90000"/>
              </a:lnSpc>
              <a:spcBef>
                <a:spcPts val="500"/>
              </a:spcBef>
              <a:spcAft>
                <a:spcPts val="0"/>
              </a:spcAft>
              <a:buClr>
                <a:schemeClr val="dk1"/>
              </a:buClr>
              <a:buSzPct val="100000"/>
              <a:buChar char="•"/>
            </a:pPr>
            <a:r>
              <a:rPr b="1" lang="en-GB" sz="1000"/>
              <a:t>User-friendly Interface mobile application:</a:t>
            </a:r>
            <a:r>
              <a:rPr lang="en-GB" sz="1000"/>
              <a:t> Intuitive and easy to navigate.</a:t>
            </a:r>
            <a:endParaRPr/>
          </a:p>
          <a:p>
            <a:pPr indent="-228600" lvl="1" marL="685800" rtl="0" algn="l">
              <a:lnSpc>
                <a:spcPct val="90000"/>
              </a:lnSpc>
              <a:spcBef>
                <a:spcPts val="500"/>
              </a:spcBef>
              <a:spcAft>
                <a:spcPts val="0"/>
              </a:spcAft>
              <a:buClr>
                <a:schemeClr val="dk1"/>
              </a:buClr>
              <a:buSzPct val="100000"/>
              <a:buChar char="•"/>
            </a:pPr>
            <a:r>
              <a:rPr b="1" lang="en-GB" sz="1000"/>
              <a:t>Configurable Automations:</a:t>
            </a:r>
            <a:r>
              <a:rPr lang="en-GB" sz="1000"/>
              <a:t> Automated control for compatible integrations.</a:t>
            </a:r>
            <a:endParaRPr/>
          </a:p>
          <a:p>
            <a:pPr indent="-228600" lvl="1" marL="685800" rtl="0" algn="l">
              <a:lnSpc>
                <a:spcPct val="90000"/>
              </a:lnSpc>
              <a:spcBef>
                <a:spcPts val="500"/>
              </a:spcBef>
              <a:spcAft>
                <a:spcPts val="0"/>
              </a:spcAft>
              <a:buClr>
                <a:schemeClr val="dk1"/>
              </a:buClr>
              <a:buSzPct val="100000"/>
              <a:buChar char="•"/>
            </a:pPr>
            <a:r>
              <a:rPr b="1" lang="en-GB" sz="1000"/>
              <a:t>Alerts and Notifications</a:t>
            </a:r>
            <a:r>
              <a:rPr lang="en-GB" sz="1000"/>
              <a:t>: Immediate notifications for any air quality issues.</a:t>
            </a:r>
            <a:endParaRPr/>
          </a:p>
          <a:p>
            <a:pPr indent="-228600" lvl="1" marL="685800" rtl="0" algn="l">
              <a:lnSpc>
                <a:spcPct val="90000"/>
              </a:lnSpc>
              <a:spcBef>
                <a:spcPts val="500"/>
              </a:spcBef>
              <a:spcAft>
                <a:spcPts val="0"/>
              </a:spcAft>
              <a:buClr>
                <a:schemeClr val="dk1"/>
              </a:buClr>
              <a:buSzPct val="100000"/>
              <a:buChar char="•"/>
            </a:pPr>
            <a:r>
              <a:rPr b="1" lang="en-GB" sz="1000"/>
              <a:t>Easy-to-read Dashboard:</a:t>
            </a:r>
            <a:r>
              <a:rPr lang="en-GB" sz="1000"/>
              <a:t> Clear and concise real-time data display.</a:t>
            </a:r>
            <a:endParaRPr/>
          </a:p>
          <a:p>
            <a:pPr indent="-228600" lvl="1" marL="685800" rtl="0" algn="l">
              <a:lnSpc>
                <a:spcPct val="90000"/>
              </a:lnSpc>
              <a:spcBef>
                <a:spcPts val="500"/>
              </a:spcBef>
              <a:spcAft>
                <a:spcPts val="0"/>
              </a:spcAft>
              <a:buClr>
                <a:schemeClr val="dk1"/>
              </a:buClr>
              <a:buSzPct val="100000"/>
              <a:buChar char="•"/>
            </a:pPr>
            <a:r>
              <a:rPr b="1" lang="en-GB" sz="1000"/>
              <a:t>Data export: </a:t>
            </a:r>
            <a:r>
              <a:rPr lang="en-GB" sz="1000"/>
              <a:t>Easily export detailed air quality data for compliance, analysis, and record-keeping.</a:t>
            </a:r>
            <a:endParaRPr/>
          </a:p>
          <a:p>
            <a:pPr indent="-228600" lvl="1" marL="685800" rtl="0" algn="l">
              <a:lnSpc>
                <a:spcPct val="90000"/>
              </a:lnSpc>
              <a:spcBef>
                <a:spcPts val="500"/>
              </a:spcBef>
              <a:spcAft>
                <a:spcPts val="0"/>
              </a:spcAft>
              <a:buClr>
                <a:schemeClr val="dk1"/>
              </a:buClr>
              <a:buSzPct val="100000"/>
              <a:buChar char="•"/>
            </a:pPr>
            <a:r>
              <a:rPr b="1" lang="en-GB" sz="1000"/>
              <a:t>API Integration:</a:t>
            </a:r>
            <a:r>
              <a:rPr lang="en-GB" sz="1000"/>
              <a:t> Seamless connection to Building Management Systems (BMS) for enhanced HVAC and lighting compatibility.</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Zigbee/Thread ready*: </a:t>
            </a:r>
            <a:r>
              <a:rPr lang="en-GB" sz="1000"/>
              <a:t>Supports advanced connectivity for integrated control.</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Future Proofing:</a:t>
            </a:r>
            <a:r>
              <a:rPr lang="en-GB" sz="1000">
                <a:solidFill>
                  <a:srgbClr val="82CAEB"/>
                </a:solidFill>
              </a:rPr>
              <a:t> </a:t>
            </a:r>
            <a:r>
              <a:rPr lang="en-GB" sz="1000"/>
              <a:t>An add-on slot for additional sensors and peripherals ensures that IAQ monitoring systems can evolve with emerging technologies and changing needs.</a:t>
            </a:r>
            <a:endParaRPr/>
          </a:p>
          <a:p>
            <a:pPr indent="-228600" lvl="1" marL="685800" rtl="0" algn="l">
              <a:lnSpc>
                <a:spcPct val="90000"/>
              </a:lnSpc>
              <a:spcBef>
                <a:spcPts val="500"/>
              </a:spcBef>
              <a:spcAft>
                <a:spcPts val="0"/>
              </a:spcAft>
              <a:buClr>
                <a:schemeClr val="dk1"/>
              </a:buClr>
              <a:buSzPct val="100000"/>
              <a:buChar char="•"/>
            </a:pPr>
            <a:r>
              <a:rPr b="1" lang="en-GB" sz="1000"/>
              <a:t>Global standards and framework: </a:t>
            </a:r>
            <a:r>
              <a:rPr lang="en-GB" sz="1000"/>
              <a:t>Compliance with international air quality standards and frameworks.</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Cybersecurity and Certification:</a:t>
            </a:r>
            <a:r>
              <a:rPr lang="en-GB" sz="1000">
                <a:solidFill>
                  <a:srgbClr val="82CAEB"/>
                </a:solidFill>
              </a:rPr>
              <a:t> </a:t>
            </a:r>
            <a:r>
              <a:rPr lang="en-GB" sz="1000"/>
              <a:t>Robust data protection and certified under Singapore’s Cybersecurity Labelling Scheme.</a:t>
            </a:r>
            <a:endParaRPr/>
          </a:p>
          <a:p>
            <a:pPr indent="-228600" lvl="1" marL="685800" rtl="0" algn="l">
              <a:lnSpc>
                <a:spcPct val="90000"/>
              </a:lnSpc>
              <a:spcBef>
                <a:spcPts val="500"/>
              </a:spcBef>
              <a:spcAft>
                <a:spcPts val="0"/>
              </a:spcAft>
              <a:buClr>
                <a:srgbClr val="82CAEB"/>
              </a:buClr>
              <a:buSzPct val="100000"/>
              <a:buChar char="•"/>
            </a:pPr>
            <a:r>
              <a:rPr b="1" lang="en-GB" sz="1000">
                <a:solidFill>
                  <a:srgbClr val="82CAEB"/>
                </a:solidFill>
              </a:rPr>
              <a:t>Developed in Singapore:</a:t>
            </a:r>
            <a:r>
              <a:rPr lang="en-GB" sz="1000">
                <a:solidFill>
                  <a:srgbClr val="82CAEB"/>
                </a:solidFill>
              </a:rPr>
              <a:t> </a:t>
            </a:r>
            <a:r>
              <a:rPr lang="en-GB" sz="1000"/>
              <a:t>Innovation and engineering excellence from Singapore.</a:t>
            </a:r>
            <a:endParaRPr/>
          </a:p>
          <a:p>
            <a:pPr indent="-228600" lvl="1" marL="685800" rtl="0" algn="l">
              <a:lnSpc>
                <a:spcPct val="90000"/>
              </a:lnSpc>
              <a:spcBef>
                <a:spcPts val="500"/>
              </a:spcBef>
              <a:spcAft>
                <a:spcPts val="0"/>
              </a:spcAft>
              <a:buClr>
                <a:schemeClr val="dk1"/>
              </a:buClr>
              <a:buSzPct val="100000"/>
              <a:buChar char="•"/>
            </a:pPr>
            <a:r>
              <a:rPr b="1" lang="en-GB" sz="1000"/>
              <a:t>Sustainable in mind: </a:t>
            </a:r>
            <a:r>
              <a:rPr lang="en-GB" sz="1000"/>
              <a:t>Made from sustainable materials, ensuring environmental responsibility without compromising quality.</a:t>
            </a:r>
            <a:endParaRPr/>
          </a:p>
        </p:txBody>
      </p:sp>
      <p:pic>
        <p:nvPicPr>
          <p:cNvPr descr="A black rectangular box with blue light&#10;&#10;Description automatically generated" id="186" name="Google Shape;186;p4"/>
          <p:cNvPicPr preferRelativeResize="0"/>
          <p:nvPr/>
        </p:nvPicPr>
        <p:blipFill rotWithShape="1">
          <a:blip r:embed="rId3">
            <a:alphaModFix/>
          </a:blip>
          <a:srcRect b="0" l="0" r="0" t="0"/>
          <a:stretch/>
        </p:blipFill>
        <p:spPr>
          <a:xfrm>
            <a:off x="6099048" y="699516"/>
            <a:ext cx="5458968" cy="5458968"/>
          </a:xfrm>
          <a:prstGeom prst="rect">
            <a:avLst/>
          </a:prstGeom>
          <a:noFill/>
          <a:ln>
            <a:noFill/>
          </a:ln>
        </p:spPr>
      </p:pic>
      <p:sp>
        <p:nvSpPr>
          <p:cNvPr id="187" name="Google Shape;187;p4"/>
          <p:cNvSpPr txBox="1"/>
          <p:nvPr/>
        </p:nvSpPr>
        <p:spPr>
          <a:xfrm>
            <a:off x="8279118" y="5246915"/>
            <a:ext cx="10988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Aeris Lite</a:t>
            </a:r>
            <a:endParaRPr/>
          </a:p>
        </p:txBody>
      </p:sp>
      <p:sp>
        <p:nvSpPr>
          <p:cNvPr id="188" name="Google Shape;188;p4"/>
          <p:cNvSpPr txBox="1"/>
          <p:nvPr/>
        </p:nvSpPr>
        <p:spPr>
          <a:xfrm>
            <a:off x="1113536" y="6593114"/>
            <a:ext cx="16209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*Applicable to Model Aeris+ only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5"/>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Play"/>
              <a:buNone/>
            </a:pPr>
            <a:r>
              <a:rPr lang="en-GB" sz="5000">
                <a:solidFill>
                  <a:schemeClr val="dk1"/>
                </a:solidFill>
                <a:latin typeface="Play"/>
                <a:ea typeface="Play"/>
                <a:cs typeface="Play"/>
                <a:sym typeface="Play"/>
              </a:rPr>
              <a:t>Real-time air quality monitoring</a:t>
            </a:r>
            <a:endParaRPr/>
          </a:p>
        </p:txBody>
      </p:sp>
      <p:sp>
        <p:nvSpPr>
          <p:cNvPr id="195" name="Google Shape;195;p5"/>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5"/>
          <p:cNvSpPr txBox="1"/>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2200"/>
              <a:buFont typeface="Arial"/>
              <a:buChar char="•"/>
            </a:pPr>
            <a:r>
              <a:rPr lang="en-GB" sz="2200">
                <a:solidFill>
                  <a:schemeClr val="dk1"/>
                </a:solidFill>
                <a:latin typeface="Arial"/>
                <a:ea typeface="Arial"/>
                <a:cs typeface="Arial"/>
                <a:sym typeface="Arial"/>
              </a:rPr>
              <a:t>Aeris Lite features industrial-grade indoor air quality sensors designed for long-term use, ensuring continuous monitoring data.</a:t>
            </a:r>
            <a:endParaRPr/>
          </a:p>
        </p:txBody>
      </p:sp>
      <p:graphicFrame>
        <p:nvGraphicFramePr>
          <p:cNvPr id="197" name="Google Shape;197;p5"/>
          <p:cNvGraphicFramePr/>
          <p:nvPr/>
        </p:nvGraphicFramePr>
        <p:xfrm>
          <a:off x="6099048" y="1141138"/>
          <a:ext cx="3000000" cy="3000000"/>
        </p:xfrm>
        <a:graphic>
          <a:graphicData uri="http://schemas.openxmlformats.org/drawingml/2006/table">
            <a:tbl>
              <a:tblPr>
                <a:noFill/>
                <a:tableStyleId>{3C7608DD-8528-4A33-B0D8-6E264DFF036D}</a:tableStyleId>
              </a:tblPr>
              <a:tblGrid>
                <a:gridCol w="1059500"/>
                <a:gridCol w="977975"/>
                <a:gridCol w="679025"/>
                <a:gridCol w="826100"/>
                <a:gridCol w="1916350"/>
              </a:tblGrid>
              <a:tr h="195550">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Sensors</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Range</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Resolution</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Accuracy</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Technology</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550">
                <a:tc rowSpan="2">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Temperature</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-40°C to 100°C</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0.1</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1°C</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Micro-electromechanical</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5550">
                <a:tc vMerge="1"/>
                <a:tc vMerge="1"/>
                <a:tc vMerge="1"/>
                <a:tc vMerge="1"/>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system (MEMs)</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95550">
                <a:tc rowSpan="2">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Relative Humidity</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 to 100%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0.1</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Micro-electromechanical</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5550">
                <a:tc vMerge="1"/>
                <a:tc vMerge="1"/>
                <a:tc vMerge="1"/>
                <a:tc vMerge="1"/>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system (MEMs)</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349025">
                <a:tc rowSpan="2">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PM2.5</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 to 999 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10ug/m3 (0 to 100)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Laser Scattering</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9025">
                <a:tc vMerge="1"/>
                <a:tc vMerge="1"/>
                <a:tc vMerge="1"/>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10% (100 to 1000)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349025">
                <a:tc rowSpan="2">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PM10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 to 1000ug/m3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10ug/m3 (0 to 100)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rowSpan="2">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Laser Scattering</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9025">
                <a:tc vMerge="1"/>
                <a:tc vMerge="1"/>
                <a:tc vMerge="1"/>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10% (100 to 1000)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195550">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TVOC</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 to 5000ug/m3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25%</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Metal Oxide Semiconductor (MOS)</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550">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Carbon Dioxide</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400 to 5000ppm</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1ppm</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3%+50ppm</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Non-Dispersive Infrared (NDIR) </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550">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Formaldehyde</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0 to 2000 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1ug/m3</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10%</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Electrochemical</a:t>
                      </a:r>
                      <a:endParaRPr/>
                    </a:p>
                  </a:txBody>
                  <a:tcPr marT="5250" marB="0" marR="5250" marL="52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9400">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9025">
                <a:tc>
                  <a:txBody>
                    <a:bodyPr/>
                    <a:lstStyle/>
                    <a:p>
                      <a:pPr indent="0" lvl="0" marL="0" marR="0" rtl="0" algn="ctr">
                        <a:spcBef>
                          <a:spcPts val="0"/>
                        </a:spcBef>
                        <a:spcAft>
                          <a:spcPts val="0"/>
                        </a:spcAft>
                        <a:buNone/>
                      </a:pPr>
                      <a:r>
                        <a:rPr b="1" i="0" lang="en-GB" sz="1000" u="none" cap="none" strike="noStrike">
                          <a:solidFill>
                            <a:srgbClr val="000000"/>
                          </a:solidFill>
                          <a:latin typeface="Arial"/>
                          <a:ea typeface="Arial"/>
                          <a:cs typeface="Arial"/>
                          <a:sym typeface="Arial"/>
                        </a:rPr>
                        <a:t>LED</a:t>
                      </a:r>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Arial"/>
                          <a:ea typeface="Arial"/>
                          <a:cs typeface="Arial"/>
                          <a:sym typeface="Arial"/>
                        </a:rPr>
                        <a:t>16M colour addressable</a:t>
                      </a:r>
                      <a:endParaRPr/>
                    </a:p>
                  </a:txBody>
                  <a:tcPr marT="5250" marB="0" marR="5250" marL="52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9400">
                <a:tc>
                  <a:txBody>
                    <a:bodyPr/>
                    <a:lstStyle/>
                    <a:p>
                      <a:pPr indent="0" lvl="0" marL="0" marR="0" rtl="0" algn="ctr">
                        <a:spcBef>
                          <a:spcPts val="0"/>
                        </a:spcBef>
                        <a:spcAft>
                          <a:spcPts val="0"/>
                        </a:spcAft>
                        <a:buNone/>
                      </a:pPr>
                      <a:r>
                        <a:t/>
                      </a:r>
                      <a:endParaRPr b="1"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2475">
                <a:tc>
                  <a:txBody>
                    <a:bodyPr/>
                    <a:lstStyle/>
                    <a:p>
                      <a:pPr indent="0" lvl="0" marL="0" marR="0" rtl="0" algn="ctr">
                        <a:spcBef>
                          <a:spcPts val="0"/>
                        </a:spcBef>
                        <a:spcAft>
                          <a:spcPts val="0"/>
                        </a:spcAft>
                        <a:buNone/>
                      </a:pPr>
                      <a:r>
                        <a:rPr b="1" i="0" lang="en-GB" sz="1000" u="none" cap="none" strike="noStrike">
                          <a:solidFill>
                            <a:srgbClr val="000000"/>
                          </a:solidFill>
                          <a:latin typeface="Arial"/>
                          <a:ea typeface="Arial"/>
                          <a:cs typeface="Arial"/>
                          <a:sym typeface="Arial"/>
                        </a:rPr>
                        <a:t>Connectivity</a:t>
                      </a:r>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Arial"/>
                          <a:ea typeface="Arial"/>
                          <a:cs typeface="Arial"/>
                          <a:sym typeface="Arial"/>
                        </a:rPr>
                        <a:t>Wi-Fi 2.4ghz </a:t>
                      </a:r>
                      <a:br>
                        <a:rPr b="0" i="0" lang="en-GB" sz="1000" u="none" cap="none" strike="noStrike">
                          <a:solidFill>
                            <a:srgbClr val="000000"/>
                          </a:solidFill>
                          <a:latin typeface="Arial"/>
                          <a:ea typeface="Arial"/>
                          <a:cs typeface="Arial"/>
                          <a:sym typeface="Arial"/>
                        </a:rPr>
                      </a:br>
                      <a:r>
                        <a:rPr b="0" i="0" lang="en-GB" sz="1000" u="none" cap="none" strike="noStrike">
                          <a:solidFill>
                            <a:srgbClr val="000000"/>
                          </a:solidFill>
                          <a:latin typeface="Arial"/>
                          <a:ea typeface="Arial"/>
                          <a:cs typeface="Arial"/>
                          <a:sym typeface="Arial"/>
                        </a:rPr>
                        <a:t>Zigbee/Thread ready*</a:t>
                      </a:r>
                      <a:endParaRPr/>
                    </a:p>
                  </a:txBody>
                  <a:tcPr marT="5250" marB="0" marR="5250" marL="52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9400">
                <a:tc>
                  <a:txBody>
                    <a:bodyPr/>
                    <a:lstStyle/>
                    <a:p>
                      <a:pPr indent="0" lvl="0" marL="0" marR="0" rtl="0" algn="ctr">
                        <a:spcBef>
                          <a:spcPts val="0"/>
                        </a:spcBef>
                        <a:spcAft>
                          <a:spcPts val="0"/>
                        </a:spcAft>
                        <a:buNone/>
                      </a:pPr>
                      <a:r>
                        <a:t/>
                      </a:r>
                      <a:endParaRPr b="1"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5550">
                <a:tc>
                  <a:txBody>
                    <a:bodyPr/>
                    <a:lstStyle/>
                    <a:p>
                      <a:pPr indent="0" lvl="0" marL="0" marR="0" rtl="0" algn="ctr">
                        <a:spcBef>
                          <a:spcPts val="0"/>
                        </a:spcBef>
                        <a:spcAft>
                          <a:spcPts val="0"/>
                        </a:spcAft>
                        <a:buNone/>
                      </a:pPr>
                      <a:r>
                        <a:rPr b="1" i="0" lang="en-GB" sz="1000" u="none" cap="none" strike="noStrike">
                          <a:solidFill>
                            <a:srgbClr val="000000"/>
                          </a:solidFill>
                          <a:latin typeface="Arial"/>
                          <a:ea typeface="Arial"/>
                          <a:cs typeface="Arial"/>
                          <a:sym typeface="Arial"/>
                        </a:rPr>
                        <a:t>Power</a:t>
                      </a:r>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000" u="none" cap="none" strike="noStrike">
                          <a:solidFill>
                            <a:srgbClr val="000000"/>
                          </a:solidFill>
                          <a:latin typeface="Arial"/>
                          <a:ea typeface="Arial"/>
                          <a:cs typeface="Arial"/>
                          <a:sym typeface="Arial"/>
                        </a:rPr>
                        <a:t>USB-C 5V</a:t>
                      </a:r>
                      <a:endParaRPr/>
                    </a:p>
                  </a:txBody>
                  <a:tcPr marT="5250" marB="0" marR="5250" marL="52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cap="none" strike="noStrike">
                        <a:solidFill>
                          <a:srgbClr val="000000"/>
                        </a:solidFill>
                        <a:latin typeface="Arial"/>
                        <a:ea typeface="Arial"/>
                        <a:cs typeface="Arial"/>
                        <a:sym typeface="Arial"/>
                      </a:endParaRPr>
                    </a:p>
                  </a:txBody>
                  <a:tcPr marT="5250" marB="0" marR="5250" marL="5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6"/>
          <p:cNvSpPr/>
          <p:nvPr/>
        </p:nvSpPr>
        <p:spPr>
          <a:xfrm>
            <a:off x="0" y="0"/>
            <a:ext cx="5653438"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6"/>
          <p:cNvSpPr txBox="1"/>
          <p:nvPr>
            <p:ph type="title"/>
          </p:nvPr>
        </p:nvSpPr>
        <p:spPr>
          <a:xfrm>
            <a:off x="733427" y="609599"/>
            <a:ext cx="3686174" cy="13228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Real-time LED visual Alerts: </a:t>
            </a:r>
            <a:endParaRPr/>
          </a:p>
        </p:txBody>
      </p:sp>
      <p:sp>
        <p:nvSpPr>
          <p:cNvPr id="206" name="Google Shape;206;p6"/>
          <p:cNvSpPr txBox="1"/>
          <p:nvPr>
            <p:ph idx="1" type="body"/>
          </p:nvPr>
        </p:nvSpPr>
        <p:spPr>
          <a:xfrm>
            <a:off x="733427" y="2194101"/>
            <a:ext cx="3543298" cy="3973337"/>
          </a:xfrm>
          <a:prstGeom prst="rect">
            <a:avLst/>
          </a:prstGeom>
          <a:noFill/>
          <a:ln>
            <a:noFill/>
          </a:ln>
        </p:spPr>
        <p:txBody>
          <a:bodyPr anchorCtr="0" anchor="t" bIns="45700" lIns="91425" spcFirstLastPara="1" rIns="91425" wrap="square" tIns="45700">
            <a:normAutofit fontScale="92500" lnSpcReduction="10000"/>
          </a:bodyPr>
          <a:lstStyle/>
          <a:p>
            <a:pPr indent="-228631" lvl="0" marL="228600" rtl="0" algn="l">
              <a:lnSpc>
                <a:spcPct val="90000"/>
              </a:lnSpc>
              <a:spcBef>
                <a:spcPts val="0"/>
              </a:spcBef>
              <a:spcAft>
                <a:spcPts val="0"/>
              </a:spcAft>
              <a:buClr>
                <a:schemeClr val="dk1"/>
              </a:buClr>
              <a:buSzPct val="100000"/>
              <a:buChar char="•"/>
            </a:pPr>
            <a:r>
              <a:rPr lang="en-GB" sz="1100"/>
              <a:t>By employing high-quality addressable LEDs capable of displaying 16 million colours, Aeris Lite can visually alert users to indoor air quality conditions.</a:t>
            </a:r>
            <a:endParaRPr/>
          </a:p>
          <a:p>
            <a:pPr indent="-228631" lvl="0" marL="228600" rtl="0" algn="l">
              <a:lnSpc>
                <a:spcPct val="90000"/>
              </a:lnSpc>
              <a:spcBef>
                <a:spcPts val="1000"/>
              </a:spcBef>
              <a:spcAft>
                <a:spcPts val="0"/>
              </a:spcAft>
              <a:buClr>
                <a:schemeClr val="dk1"/>
              </a:buClr>
              <a:buSzPct val="100000"/>
              <a:buChar char="•"/>
            </a:pPr>
            <a:r>
              <a:rPr lang="en-GB" sz="1100"/>
              <a:t>Default predefined threshold</a:t>
            </a:r>
            <a:endParaRPr/>
          </a:p>
          <a:p>
            <a:pPr indent="-228631" lvl="1" marL="685800" rtl="0" algn="l">
              <a:lnSpc>
                <a:spcPct val="90000"/>
              </a:lnSpc>
              <a:spcBef>
                <a:spcPts val="500"/>
              </a:spcBef>
              <a:spcAft>
                <a:spcPts val="0"/>
              </a:spcAft>
              <a:buClr>
                <a:schemeClr val="dk1"/>
              </a:buClr>
              <a:buSzPct val="100000"/>
              <a:buChar char="•"/>
            </a:pPr>
            <a:r>
              <a:rPr lang="en-GB" sz="1100"/>
              <a:t>Aeris Lite will flash red</a:t>
            </a:r>
            <a:endParaRPr/>
          </a:p>
          <a:p>
            <a:pPr indent="-228631" lvl="2" marL="1143000" rtl="0" algn="l">
              <a:lnSpc>
                <a:spcPct val="90000"/>
              </a:lnSpc>
              <a:spcBef>
                <a:spcPts val="500"/>
              </a:spcBef>
              <a:spcAft>
                <a:spcPts val="0"/>
              </a:spcAft>
              <a:buClr>
                <a:schemeClr val="dk1"/>
              </a:buClr>
              <a:buSzPct val="100000"/>
              <a:buChar char="•"/>
            </a:pPr>
            <a:r>
              <a:rPr lang="en-GB" sz="1100"/>
              <a:t>If CO2 is above 2000ppm</a:t>
            </a:r>
            <a:endParaRPr/>
          </a:p>
          <a:p>
            <a:pPr indent="-228631" lvl="2" marL="1143000" rtl="0" algn="l">
              <a:lnSpc>
                <a:spcPct val="90000"/>
              </a:lnSpc>
              <a:spcBef>
                <a:spcPts val="500"/>
              </a:spcBef>
              <a:spcAft>
                <a:spcPts val="0"/>
              </a:spcAft>
              <a:buClr>
                <a:schemeClr val="dk1"/>
              </a:buClr>
              <a:buSzPct val="100000"/>
              <a:buChar char="•"/>
            </a:pPr>
            <a:r>
              <a:rPr lang="en-GB" sz="1100"/>
              <a:t>If Formaldehyde is above 200ug/m3 </a:t>
            </a:r>
            <a:endParaRPr/>
          </a:p>
          <a:p>
            <a:pPr indent="-228631" lvl="2" marL="1143000" rtl="0" algn="l">
              <a:lnSpc>
                <a:spcPct val="90000"/>
              </a:lnSpc>
              <a:spcBef>
                <a:spcPts val="500"/>
              </a:spcBef>
              <a:spcAft>
                <a:spcPts val="0"/>
              </a:spcAft>
              <a:buClr>
                <a:schemeClr val="dk1"/>
              </a:buClr>
              <a:buSzPct val="100000"/>
              <a:buChar char="•"/>
            </a:pPr>
            <a:r>
              <a:rPr lang="en-GB" sz="1100"/>
              <a:t>If TVOC is above 1000 ug/m3 </a:t>
            </a:r>
            <a:endParaRPr/>
          </a:p>
          <a:p>
            <a:pPr indent="-228631" lvl="2" marL="1143000" rtl="0" algn="l">
              <a:lnSpc>
                <a:spcPct val="90000"/>
              </a:lnSpc>
              <a:spcBef>
                <a:spcPts val="500"/>
              </a:spcBef>
              <a:spcAft>
                <a:spcPts val="0"/>
              </a:spcAft>
              <a:buClr>
                <a:schemeClr val="dk1"/>
              </a:buClr>
              <a:buSzPct val="100000"/>
              <a:buChar char="•"/>
            </a:pPr>
            <a:r>
              <a:rPr lang="en-GB" sz="1100"/>
              <a:t>If PM2.5 is above 100 </a:t>
            </a:r>
            <a:endParaRPr/>
          </a:p>
          <a:p>
            <a:pPr indent="-228631" lvl="2" marL="1143000" rtl="0" algn="l">
              <a:lnSpc>
                <a:spcPct val="90000"/>
              </a:lnSpc>
              <a:spcBef>
                <a:spcPts val="500"/>
              </a:spcBef>
              <a:spcAft>
                <a:spcPts val="0"/>
              </a:spcAft>
              <a:buClr>
                <a:schemeClr val="dk1"/>
              </a:buClr>
              <a:buSzPct val="100000"/>
              <a:buChar char="•"/>
            </a:pPr>
            <a:r>
              <a:rPr lang="en-GB" sz="1100"/>
              <a:t>If PM10 is above 100</a:t>
            </a:r>
            <a:endParaRPr/>
          </a:p>
          <a:p>
            <a:pPr indent="-228631" lvl="1" marL="685800" rtl="0" algn="l">
              <a:lnSpc>
                <a:spcPct val="90000"/>
              </a:lnSpc>
              <a:spcBef>
                <a:spcPts val="500"/>
              </a:spcBef>
              <a:spcAft>
                <a:spcPts val="0"/>
              </a:spcAft>
              <a:buClr>
                <a:schemeClr val="dk1"/>
              </a:buClr>
              <a:buSzPct val="100000"/>
              <a:buChar char="•"/>
            </a:pPr>
            <a:r>
              <a:rPr lang="en-GB" sz="1100"/>
              <a:t>Aeris Lite will flash amber</a:t>
            </a:r>
            <a:endParaRPr/>
          </a:p>
          <a:p>
            <a:pPr indent="-228631" lvl="2" marL="1143000" rtl="0" algn="l">
              <a:lnSpc>
                <a:spcPct val="90000"/>
              </a:lnSpc>
              <a:spcBef>
                <a:spcPts val="500"/>
              </a:spcBef>
              <a:spcAft>
                <a:spcPts val="0"/>
              </a:spcAft>
              <a:buClr>
                <a:schemeClr val="dk1"/>
              </a:buClr>
              <a:buSzPct val="100000"/>
              <a:buChar char="•"/>
            </a:pPr>
            <a:r>
              <a:rPr lang="en-GB" sz="1100"/>
              <a:t>If CO2 is between 1200-2000ppm </a:t>
            </a:r>
            <a:endParaRPr/>
          </a:p>
          <a:p>
            <a:pPr indent="-228631" lvl="2" marL="1143000" rtl="0" algn="l">
              <a:lnSpc>
                <a:spcPct val="90000"/>
              </a:lnSpc>
              <a:spcBef>
                <a:spcPts val="500"/>
              </a:spcBef>
              <a:spcAft>
                <a:spcPts val="0"/>
              </a:spcAft>
              <a:buClr>
                <a:schemeClr val="dk1"/>
              </a:buClr>
              <a:buSzPct val="100000"/>
              <a:buChar char="•"/>
            </a:pPr>
            <a:r>
              <a:rPr lang="en-GB" sz="1100"/>
              <a:t>If Formaldehyde is between 100-200ug/m3 </a:t>
            </a:r>
            <a:endParaRPr/>
          </a:p>
          <a:p>
            <a:pPr indent="-228631" lvl="2" marL="1143000" rtl="0" algn="l">
              <a:lnSpc>
                <a:spcPct val="90000"/>
              </a:lnSpc>
              <a:spcBef>
                <a:spcPts val="500"/>
              </a:spcBef>
              <a:spcAft>
                <a:spcPts val="0"/>
              </a:spcAft>
              <a:buClr>
                <a:schemeClr val="dk1"/>
              </a:buClr>
              <a:buSzPct val="100000"/>
              <a:buChar char="•"/>
            </a:pPr>
            <a:r>
              <a:rPr lang="en-GB" sz="1100"/>
              <a:t>If TVOC is between 500-1000 </a:t>
            </a:r>
            <a:endParaRPr/>
          </a:p>
          <a:p>
            <a:pPr indent="-228631" lvl="2" marL="1143000" rtl="0" algn="l">
              <a:lnSpc>
                <a:spcPct val="90000"/>
              </a:lnSpc>
              <a:spcBef>
                <a:spcPts val="500"/>
              </a:spcBef>
              <a:spcAft>
                <a:spcPts val="0"/>
              </a:spcAft>
              <a:buClr>
                <a:schemeClr val="dk1"/>
              </a:buClr>
              <a:buSzPct val="100000"/>
              <a:buChar char="•"/>
            </a:pPr>
            <a:r>
              <a:rPr lang="en-GB" sz="1100"/>
              <a:t>If PM2.5 is between 38-100</a:t>
            </a:r>
            <a:endParaRPr/>
          </a:p>
          <a:p>
            <a:pPr indent="-228631" lvl="2" marL="1143000" rtl="0" algn="l">
              <a:lnSpc>
                <a:spcPct val="90000"/>
              </a:lnSpc>
              <a:spcBef>
                <a:spcPts val="500"/>
              </a:spcBef>
              <a:spcAft>
                <a:spcPts val="0"/>
              </a:spcAft>
              <a:buClr>
                <a:schemeClr val="dk1"/>
              </a:buClr>
              <a:buSzPct val="100000"/>
              <a:buChar char="•"/>
            </a:pPr>
            <a:r>
              <a:rPr lang="en-GB" sz="1100"/>
              <a:t>If PM10 between 38-100</a:t>
            </a:r>
            <a:endParaRPr/>
          </a:p>
          <a:p>
            <a:pPr indent="-228631" lvl="1" marL="685800" rtl="0" algn="l">
              <a:lnSpc>
                <a:spcPct val="90000"/>
              </a:lnSpc>
              <a:spcBef>
                <a:spcPts val="500"/>
              </a:spcBef>
              <a:spcAft>
                <a:spcPts val="0"/>
              </a:spcAft>
              <a:buClr>
                <a:schemeClr val="dk1"/>
              </a:buClr>
              <a:buSzPct val="100000"/>
              <a:buChar char="•"/>
            </a:pPr>
            <a:r>
              <a:rPr lang="en-GB" sz="1100"/>
              <a:t> In clear air conditions, Aeris will light up turquoise indicating healthy air quality.</a:t>
            </a:r>
            <a:endParaRPr/>
          </a:p>
          <a:p>
            <a:pPr indent="-228631" lvl="0" marL="228600" rtl="0" algn="l">
              <a:lnSpc>
                <a:spcPct val="90000"/>
              </a:lnSpc>
              <a:spcBef>
                <a:spcPts val="1000"/>
              </a:spcBef>
              <a:spcAft>
                <a:spcPts val="0"/>
              </a:spcAft>
              <a:buClr>
                <a:schemeClr val="dk1"/>
              </a:buClr>
              <a:buSzPct val="100000"/>
              <a:buChar char="•"/>
            </a:pPr>
            <a:r>
              <a:rPr lang="en-GB" sz="1100"/>
              <a:t>User can also set threshold automation depending on critical parameter together with custom LED colour.</a:t>
            </a:r>
            <a:endParaRPr/>
          </a:p>
        </p:txBody>
      </p:sp>
      <p:grpSp>
        <p:nvGrpSpPr>
          <p:cNvPr id="207" name="Google Shape;207;p6"/>
          <p:cNvGrpSpPr/>
          <p:nvPr/>
        </p:nvGrpSpPr>
        <p:grpSpPr>
          <a:xfrm>
            <a:off x="5171295" y="1843314"/>
            <a:ext cx="3997450" cy="3797067"/>
            <a:chOff x="6099048" y="699516"/>
            <a:chExt cx="5458968" cy="5458968"/>
          </a:xfrm>
        </p:grpSpPr>
        <p:pic>
          <p:nvPicPr>
            <p:cNvPr descr="A black rectangular object with blue light&#10;&#10;Description automatically generated" id="208" name="Google Shape;208;p6"/>
            <p:cNvPicPr preferRelativeResize="0"/>
            <p:nvPr/>
          </p:nvPicPr>
          <p:blipFill rotWithShape="1">
            <a:blip r:embed="rId3">
              <a:alphaModFix/>
            </a:blip>
            <a:srcRect b="0" l="0" r="0" t="0"/>
            <a:stretch/>
          </p:blipFill>
          <p:spPr>
            <a:xfrm>
              <a:off x="6099048" y="699516"/>
              <a:ext cx="5458968" cy="5458968"/>
            </a:xfrm>
            <a:prstGeom prst="rect">
              <a:avLst/>
            </a:prstGeom>
            <a:noFill/>
            <a:ln>
              <a:noFill/>
            </a:ln>
          </p:spPr>
        </p:pic>
        <p:sp>
          <p:nvSpPr>
            <p:cNvPr id="209" name="Google Shape;209;p6"/>
            <p:cNvSpPr txBox="1"/>
            <p:nvPr/>
          </p:nvSpPr>
          <p:spPr>
            <a:xfrm>
              <a:off x="8279118" y="4557485"/>
              <a:ext cx="10988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18">
                  <a:solidFill>
                    <a:schemeClr val="dk1"/>
                  </a:solidFill>
                  <a:latin typeface="Arial"/>
                  <a:ea typeface="Arial"/>
                  <a:cs typeface="Arial"/>
                  <a:sym typeface="Arial"/>
                </a:rPr>
                <a:t>Aeris Lite</a:t>
              </a:r>
              <a:endParaRPr sz="1800">
                <a:solidFill>
                  <a:schemeClr val="dk1"/>
                </a:solidFill>
                <a:latin typeface="Arial"/>
                <a:ea typeface="Arial"/>
                <a:cs typeface="Arial"/>
                <a:sym typeface="Arial"/>
              </a:endParaRPr>
            </a:p>
          </p:txBody>
        </p:sp>
      </p:grpSp>
      <p:grpSp>
        <p:nvGrpSpPr>
          <p:cNvPr id="210" name="Google Shape;210;p6"/>
          <p:cNvGrpSpPr/>
          <p:nvPr/>
        </p:nvGrpSpPr>
        <p:grpSpPr>
          <a:xfrm>
            <a:off x="9711136" y="2194101"/>
            <a:ext cx="1565180" cy="3521402"/>
            <a:chOff x="9433275" y="1584293"/>
            <a:chExt cx="1807812" cy="4097734"/>
          </a:xfrm>
        </p:grpSpPr>
        <p:pic>
          <p:nvPicPr>
            <p:cNvPr descr="A screenshot of a computer&#10;&#10;Description automatically generated" id="211" name="Google Shape;211;p6"/>
            <p:cNvPicPr preferRelativeResize="0"/>
            <p:nvPr/>
          </p:nvPicPr>
          <p:blipFill rotWithShape="1">
            <a:blip r:embed="rId4">
              <a:alphaModFix/>
            </a:blip>
            <a:srcRect b="0" l="0" r="0" t="0"/>
            <a:stretch/>
          </p:blipFill>
          <p:spPr>
            <a:xfrm>
              <a:off x="9433275" y="1584293"/>
              <a:ext cx="1807812" cy="3689413"/>
            </a:xfrm>
            <a:prstGeom prst="rect">
              <a:avLst/>
            </a:prstGeom>
            <a:noFill/>
            <a:ln>
              <a:noFill/>
            </a:ln>
          </p:spPr>
        </p:pic>
        <p:sp>
          <p:nvSpPr>
            <p:cNvPr id="212" name="Google Shape;212;p6"/>
            <p:cNvSpPr txBox="1"/>
            <p:nvPr/>
          </p:nvSpPr>
          <p:spPr>
            <a:xfrm>
              <a:off x="9591290" y="5216433"/>
              <a:ext cx="1584224" cy="465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Mobile application: </a:t>
              </a:r>
              <a:br>
                <a:rPr lang="en-GB" sz="1000">
                  <a:solidFill>
                    <a:schemeClr val="dk1"/>
                  </a:solidFill>
                  <a:latin typeface="Arial"/>
                  <a:ea typeface="Arial"/>
                  <a:cs typeface="Arial"/>
                  <a:sym typeface="Arial"/>
                </a:rPr>
              </a:br>
              <a:r>
                <a:rPr lang="en-GB" sz="1000">
                  <a:solidFill>
                    <a:schemeClr val="dk1"/>
                  </a:solidFill>
                  <a:latin typeface="Arial"/>
                  <a:ea typeface="Arial"/>
                  <a:cs typeface="Arial"/>
                  <a:sym typeface="Arial"/>
                </a:rPr>
                <a:t>colour selection page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GB"/>
              <a:t>Offline data storage</a:t>
            </a:r>
            <a:endParaRPr/>
          </a:p>
        </p:txBody>
      </p:sp>
      <p:sp>
        <p:nvSpPr>
          <p:cNvPr id="219" name="Google Shape;2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Aeris Lite ensures continuous air quality monitoring by storing data in its internal memory during network outages. This feature caches one-minute sensor data averages while offline. Upon reconnection, the stored data is uploaded to the Aeris server for processing and subsequently displayed on the Aeris Lite dashboard and mobile app, completing trend lines. This functionality is available exclusively for cloud connectivity via Wi-Fi.</a:t>
            </a:r>
            <a:endParaRPr/>
          </a:p>
          <a:p>
            <a:pPr indent="-228600" lvl="0" marL="228600" rtl="0" algn="l">
              <a:lnSpc>
                <a:spcPct val="90000"/>
              </a:lnSpc>
              <a:spcBef>
                <a:spcPts val="1000"/>
              </a:spcBef>
              <a:spcAft>
                <a:spcPts val="0"/>
              </a:spcAft>
              <a:buClr>
                <a:schemeClr val="dk1"/>
              </a:buClr>
              <a:buSzPts val="2000"/>
              <a:buChar char="•"/>
            </a:pPr>
            <a:r>
              <a:rPr lang="en-GB" sz="2000"/>
              <a:t>The maximum backfill period is 5 days. Once the limit is reached, the oldest data will be overwritten minute-by-minute, on a rolling basis.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8"/>
          <p:cNvSpPr/>
          <p:nvPr/>
        </p:nvSpPr>
        <p:spPr>
          <a:xfrm>
            <a:off x="0" y="0"/>
            <a:ext cx="5653438"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8"/>
          <p:cNvSpPr txBox="1"/>
          <p:nvPr>
            <p:ph type="title"/>
          </p:nvPr>
        </p:nvSpPr>
        <p:spPr>
          <a:xfrm>
            <a:off x="733427" y="609599"/>
            <a:ext cx="3686174" cy="13228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Play"/>
              <a:buNone/>
            </a:pPr>
            <a:r>
              <a:rPr lang="en-GB" sz="2800"/>
              <a:t>User-friendly Interface mobile application </a:t>
            </a:r>
            <a:endParaRPr/>
          </a:p>
        </p:txBody>
      </p:sp>
      <p:sp>
        <p:nvSpPr>
          <p:cNvPr id="227" name="Google Shape;227;p8"/>
          <p:cNvSpPr txBox="1"/>
          <p:nvPr>
            <p:ph idx="1" type="body"/>
          </p:nvPr>
        </p:nvSpPr>
        <p:spPr>
          <a:xfrm>
            <a:off x="733427" y="2194101"/>
            <a:ext cx="3543298" cy="3973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600"/>
              <a:buChar char="•"/>
            </a:pPr>
            <a:r>
              <a:rPr lang="en-GB" sz="1600"/>
              <a:t>Real-Time Monitoring: Visual representation of current air quality parameters including CO2, PM2.5, and other key metrics.</a:t>
            </a:r>
            <a:endParaRPr/>
          </a:p>
          <a:p>
            <a:pPr indent="-228600" lvl="0" marL="228600" rtl="0" algn="l">
              <a:lnSpc>
                <a:spcPct val="90000"/>
              </a:lnSpc>
              <a:spcBef>
                <a:spcPts val="1000"/>
              </a:spcBef>
              <a:spcAft>
                <a:spcPts val="0"/>
              </a:spcAft>
              <a:buClr>
                <a:schemeClr val="dk1"/>
              </a:buClr>
              <a:buSzPts val="1600"/>
              <a:buChar char="•"/>
            </a:pPr>
            <a:r>
              <a:rPr lang="en-GB" sz="1600"/>
              <a:t>Historical Data: Graphical charts showing trends over time, allowing for analysis and prediction of indoor air quality changes.</a:t>
            </a:r>
            <a:endParaRPr/>
          </a:p>
          <a:p>
            <a:pPr indent="-228600" lvl="0" marL="228600" rtl="0" algn="l">
              <a:lnSpc>
                <a:spcPct val="90000"/>
              </a:lnSpc>
              <a:spcBef>
                <a:spcPts val="1000"/>
              </a:spcBef>
              <a:spcAft>
                <a:spcPts val="0"/>
              </a:spcAft>
              <a:buClr>
                <a:schemeClr val="dk1"/>
              </a:buClr>
              <a:buSzPts val="1600"/>
              <a:buChar char="•"/>
            </a:pPr>
            <a:r>
              <a:rPr lang="en-GB" sz="1600"/>
              <a:t>Alerts and Notifications: Instant alerts via the Aeris Lite app for critical thresholds.</a:t>
            </a:r>
            <a:endParaRPr/>
          </a:p>
          <a:p>
            <a:pPr indent="-228600" lvl="0" marL="228600" rtl="0" algn="l">
              <a:lnSpc>
                <a:spcPct val="90000"/>
              </a:lnSpc>
              <a:spcBef>
                <a:spcPts val="1000"/>
              </a:spcBef>
              <a:spcAft>
                <a:spcPts val="0"/>
              </a:spcAft>
              <a:buClr>
                <a:schemeClr val="dk1"/>
              </a:buClr>
              <a:buSzPts val="1600"/>
              <a:buChar char="•"/>
            </a:pPr>
            <a:r>
              <a:rPr lang="en-GB" sz="1600"/>
              <a:t>Automations: Ensures prompt action to maintain optimal indoor air quality.</a:t>
            </a:r>
            <a:endParaRPr/>
          </a:p>
          <a:p>
            <a:pPr indent="-127000" lvl="0" marL="228600" rtl="0" algn="l">
              <a:lnSpc>
                <a:spcPct val="90000"/>
              </a:lnSpc>
              <a:spcBef>
                <a:spcPts val="1000"/>
              </a:spcBef>
              <a:spcAft>
                <a:spcPts val="0"/>
              </a:spcAft>
              <a:buClr>
                <a:schemeClr val="dk1"/>
              </a:buClr>
              <a:buSzPts val="1600"/>
              <a:buNone/>
            </a:pPr>
            <a:r>
              <a:t/>
            </a:r>
            <a:endParaRPr sz="1600"/>
          </a:p>
        </p:txBody>
      </p:sp>
      <p:pic>
        <p:nvPicPr>
          <p:cNvPr id="228" name="Google Shape;228;p8"/>
          <p:cNvPicPr preferRelativeResize="0"/>
          <p:nvPr/>
        </p:nvPicPr>
        <p:blipFill rotWithShape="1">
          <a:blip r:embed="rId3">
            <a:alphaModFix/>
          </a:blip>
          <a:srcRect b="0" l="0" r="0" t="0"/>
          <a:stretch/>
        </p:blipFill>
        <p:spPr>
          <a:xfrm>
            <a:off x="9209736" y="998420"/>
            <a:ext cx="2249182" cy="4710330"/>
          </a:xfrm>
          <a:prstGeom prst="rect">
            <a:avLst/>
          </a:prstGeom>
          <a:noFill/>
          <a:ln>
            <a:noFill/>
          </a:ln>
        </p:spPr>
      </p:pic>
      <p:pic>
        <p:nvPicPr>
          <p:cNvPr descr="A screenshot of a phone&#10;&#10;Description automatically generated" id="229" name="Google Shape;229;p8"/>
          <p:cNvPicPr preferRelativeResize="0"/>
          <p:nvPr/>
        </p:nvPicPr>
        <p:blipFill rotWithShape="1">
          <a:blip r:embed="rId4">
            <a:alphaModFix/>
          </a:blip>
          <a:srcRect b="0" l="0" r="0" t="0"/>
          <a:stretch/>
        </p:blipFill>
        <p:spPr>
          <a:xfrm>
            <a:off x="6168594" y="998420"/>
            <a:ext cx="2308061" cy="4710330"/>
          </a:xfrm>
          <a:prstGeom prst="rect">
            <a:avLst/>
          </a:prstGeom>
          <a:noFill/>
          <a:ln>
            <a:noFill/>
          </a:ln>
        </p:spPr>
      </p:pic>
      <p:sp>
        <p:nvSpPr>
          <p:cNvPr id="230" name="Google Shape;230;p8"/>
          <p:cNvSpPr txBox="1"/>
          <p:nvPr/>
        </p:nvSpPr>
        <p:spPr>
          <a:xfrm>
            <a:off x="7270375" y="5729377"/>
            <a:ext cx="33046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Mobile application screenshots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9"/>
          <p:cNvSpPr/>
          <p:nvPr/>
        </p:nvSpPr>
        <p:spPr>
          <a:xfrm>
            <a:off x="0" y="0"/>
            <a:ext cx="8748215" cy="6857999"/>
          </a:xfrm>
          <a:custGeom>
            <a:rect b="b" l="l" r="r" t="t"/>
            <a:pathLst>
              <a:path extrusionOk="0" h="6857999" w="9024730">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9"/>
          <p:cNvSpPr txBox="1"/>
          <p:nvPr>
            <p:ph type="title"/>
          </p:nvPr>
        </p:nvSpPr>
        <p:spPr>
          <a:xfrm>
            <a:off x="1137034" y="609600"/>
            <a:ext cx="6881026" cy="1322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b="1" lang="en-GB"/>
              <a:t>Configurable Automations</a:t>
            </a:r>
            <a:endParaRPr/>
          </a:p>
        </p:txBody>
      </p:sp>
      <p:sp>
        <p:nvSpPr>
          <p:cNvPr id="238" name="Google Shape;238;p9"/>
          <p:cNvSpPr txBox="1"/>
          <p:nvPr>
            <p:ph idx="1" type="body"/>
          </p:nvPr>
        </p:nvSpPr>
        <p:spPr>
          <a:xfrm>
            <a:off x="1137034" y="2194102"/>
            <a:ext cx="6573951" cy="39085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lang="en-GB" sz="1700"/>
              <a:t>Aeris Lite offers advanced configurable automation that allows users to create custom rules for controlling compatible devices and systems. Using an intuitive "if trigger then control" logic, you can automate responses based on specific air quality conditions. This functionality enhances the capability of the Aeris Lite system, providing seamless integration with your building's environmental controls.</a:t>
            </a:r>
            <a:endParaRPr/>
          </a:p>
          <a:p>
            <a:pPr indent="0" lvl="0" marL="0" rtl="0" algn="l">
              <a:lnSpc>
                <a:spcPct val="90000"/>
              </a:lnSpc>
              <a:spcBef>
                <a:spcPts val="1000"/>
              </a:spcBef>
              <a:spcAft>
                <a:spcPts val="0"/>
              </a:spcAft>
              <a:buClr>
                <a:schemeClr val="dk1"/>
              </a:buClr>
              <a:buSzPts val="1700"/>
              <a:buNone/>
            </a:pPr>
            <a:r>
              <a:rPr b="1" lang="en-GB" sz="1700"/>
              <a:t>Example Automation Scenarios:</a:t>
            </a:r>
            <a:endParaRPr/>
          </a:p>
          <a:p>
            <a:pPr indent="-228600" lvl="0" marL="228600" rtl="0" algn="l">
              <a:lnSpc>
                <a:spcPct val="90000"/>
              </a:lnSpc>
              <a:spcBef>
                <a:spcPts val="1000"/>
              </a:spcBef>
              <a:spcAft>
                <a:spcPts val="0"/>
              </a:spcAft>
              <a:buClr>
                <a:schemeClr val="dk1"/>
              </a:buClr>
              <a:buSzPts val="1700"/>
              <a:buChar char="•"/>
            </a:pPr>
            <a:r>
              <a:rPr lang="en-GB" sz="1700"/>
              <a:t>If CO2 Levels Exceed 1000 ppm, Then Increase Ventilation: Automatically activate the HVAC system to improve air quality when high CO2 levels are detected.</a:t>
            </a:r>
            <a:endParaRPr/>
          </a:p>
          <a:p>
            <a:pPr indent="-228600" lvl="0" marL="228600" rtl="0" algn="l">
              <a:lnSpc>
                <a:spcPct val="90000"/>
              </a:lnSpc>
              <a:spcBef>
                <a:spcPts val="1000"/>
              </a:spcBef>
              <a:spcAft>
                <a:spcPts val="0"/>
              </a:spcAft>
              <a:buClr>
                <a:schemeClr val="dk1"/>
              </a:buClr>
              <a:buSzPts val="1700"/>
              <a:buChar char="•"/>
            </a:pPr>
            <a:r>
              <a:rPr lang="en-GB" sz="1700"/>
              <a:t>If PM2.5 Levels Rise Above 35 µg/m³, Then Turn on Air Purifiers: Ensure immediate action to reduce particulate matter and maintain a healthy indoor environment.</a:t>
            </a:r>
            <a:endParaRPr sz="1700"/>
          </a:p>
        </p:txBody>
      </p:sp>
      <p:pic>
        <p:nvPicPr>
          <p:cNvPr descr="A screenshot of a phone&#10;&#10;Description automatically generated" id="239" name="Google Shape;239;p9"/>
          <p:cNvPicPr preferRelativeResize="0"/>
          <p:nvPr/>
        </p:nvPicPr>
        <p:blipFill rotWithShape="1">
          <a:blip r:embed="rId3">
            <a:alphaModFix/>
          </a:blip>
          <a:srcRect b="0" l="0" r="0" t="0"/>
          <a:stretch/>
        </p:blipFill>
        <p:spPr>
          <a:xfrm>
            <a:off x="8976665" y="846160"/>
            <a:ext cx="2545604" cy="5195111"/>
          </a:xfrm>
          <a:prstGeom prst="rect">
            <a:avLst/>
          </a:prstGeom>
          <a:noFill/>
          <a:ln>
            <a:noFill/>
          </a:ln>
        </p:spPr>
      </p:pic>
      <p:sp>
        <p:nvSpPr>
          <p:cNvPr id="240" name="Google Shape;240;p9"/>
          <p:cNvSpPr txBox="1"/>
          <p:nvPr/>
        </p:nvSpPr>
        <p:spPr>
          <a:xfrm>
            <a:off x="8976665" y="6011840"/>
            <a:ext cx="25456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Mobile application: automation screenshot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2024-06-18T06:29:51Z</dcterms:created>
  <dc:creator>Warren Chin</dc:creator>
</cp:coreProperties>
</file>